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61" r:id="rId3"/>
    <p:sldId id="266" r:id="rId4"/>
    <p:sldId id="263" r:id="rId5"/>
    <p:sldId id="273" r:id="rId6"/>
    <p:sldId id="287" r:id="rId7"/>
    <p:sldId id="26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79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70" r:id="rId24"/>
    <p:sldId id="296" r:id="rId25"/>
    <p:sldId id="298" r:id="rId26"/>
    <p:sldId id="297" r:id="rId27"/>
    <p:sldId id="299" r:id="rId28"/>
    <p:sldId id="300" r:id="rId29"/>
    <p:sldId id="302" r:id="rId30"/>
    <p:sldId id="301" r:id="rId31"/>
    <p:sldId id="326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3" r:id="rId42"/>
    <p:sldId id="295" r:id="rId43"/>
    <p:sldId id="328" r:id="rId44"/>
    <p:sldId id="312" r:id="rId45"/>
    <p:sldId id="316" r:id="rId46"/>
    <p:sldId id="315" r:id="rId47"/>
    <p:sldId id="323" r:id="rId48"/>
    <p:sldId id="324" r:id="rId49"/>
    <p:sldId id="271" r:id="rId50"/>
    <p:sldId id="317" r:id="rId51"/>
    <p:sldId id="272" r:id="rId52"/>
    <p:sldId id="318" r:id="rId53"/>
    <p:sldId id="319" r:id="rId54"/>
    <p:sldId id="321" r:id="rId55"/>
    <p:sldId id="278" r:id="rId56"/>
    <p:sldId id="320" r:id="rId57"/>
    <p:sldId id="322" r:id="rId58"/>
    <p:sldId id="325" r:id="rId59"/>
    <p:sldId id="327" r:id="rId60"/>
    <p:sldId id="329" r:id="rId61"/>
    <p:sldId id="332" r:id="rId62"/>
    <p:sldId id="334" r:id="rId63"/>
    <p:sldId id="333" r:id="rId64"/>
    <p:sldId id="335" r:id="rId65"/>
    <p:sldId id="330" r:id="rId66"/>
    <p:sldId id="274" r:id="rId67"/>
    <p:sldId id="267" r:id="rId68"/>
    <p:sldId id="268" r:id="rId69"/>
  </p:sldIdLst>
  <p:sldSz cx="18286413" cy="10287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AD"/>
    <a:srgbClr val="0070C0"/>
    <a:srgbClr val="39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6512" autoAdjust="0"/>
  </p:normalViewPr>
  <p:slideViewPr>
    <p:cSldViewPr>
      <p:cViewPr varScale="1">
        <p:scale>
          <a:sx n="67" d="100"/>
          <a:sy n="67" d="100"/>
        </p:scale>
        <p:origin x="954" y="72"/>
      </p:cViewPr>
      <p:guideLst>
        <p:guide orient="horz" pos="3240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540C6-1D5D-4A7B-B4A0-C0F9F2AB86A7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313DB-2841-46F6-9B48-C2E62C04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work-with-strings-in-javascrip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utsplus.com/tutorials/http-the-protocol-every-web-developer-must-know-part-1--net-31177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utsplus.com/tutorials/http-the-protocol-every-web-developer-must-know-part-1--net-31177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Transmission_Control_Protoco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https://www.digitalocean.com/community/tutorials/how-to-work-with-strings-in-javascript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6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3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https://www.globalapptesting.com/blog/the-women-who-changed-the-tech-world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5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46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https://www.whitesourcesoftware.com/free-developer-tools/blog/npm-install-specific-version/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2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10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97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https://en.wikipedia.org/wiki/W3C (Word Wide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Consortium)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https://en.wikipedia.org/wiki/IETF (Internet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Engineering Task Force)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CORBA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Object Request Broker Architecture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(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Markup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http://code.tutsplus.com/tutorials/http-the-protocol-every-web-developer-must-know-part-1--net-31177</a:t>
            </a:r>
            <a:endParaRPr lang="en-US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7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http://code.tutsplus.com/tutorials/http-the-protocol-every-web-developer-must-know-part-1--net-31177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ransmission Control Protocol"/>
              </a:rPr>
              <a:t>Transmission Control Protocol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(TCP)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6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http://www.constletvar.com/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2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https://developer.mozilla.org/en-US/docs/Web/HTTP/Status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https://http.cat/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https://httpstatusdogs.com/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10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https://developer.mozilla.org/en-US/docs/Web/HTTP/Methods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https://martinfowler.com/articles/richardsonMaturityModel.html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8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https://www.geeksforgeeks.org/rest-api-architectural-constraints/</a:t>
            </a:r>
          </a:p>
          <a:p>
            <a:r>
              <a:rPr lang="en-US" dirty="0" smtClean="0"/>
              <a:t>https://www.youtube.com/watch?v=7Cbd8WBGrq4&amp;feature=emb_imp_woyt</a:t>
            </a:r>
          </a:p>
          <a:p>
            <a:r>
              <a:rPr lang="en-US" dirty="0" smtClean="0"/>
              <a:t>https://blog.geekhunter.com.br/sua-api-nao-e-restful-entenda-por-que/</a:t>
            </a:r>
          </a:p>
          <a:p>
            <a:r>
              <a:rPr lang="en-US" dirty="0" smtClean="0"/>
              <a:t>https://restfulapi.net/</a:t>
            </a:r>
          </a:p>
          <a:p>
            <a:r>
              <a:rPr lang="en-US" dirty="0" smtClean="0"/>
              <a:t>API (Application Programming Interface)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10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5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04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15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56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41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https://www.devmedia.com.br/javascript-destructuring-assignment/41201</a:t>
            </a:r>
          </a:p>
          <a:p>
            <a:r>
              <a:rPr lang="en-US" dirty="0" smtClean="0"/>
              <a:t>https://developer.mozilla.org/en-US/docs/Web/JavaScript/Reference/Operators/Destructuring_assignment#specifications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84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7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1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2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8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313DB-2841-46F6-9B48-C2E62C04EF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1438351" y="3487316"/>
            <a:ext cx="6552728" cy="2736304"/>
          </a:xfrm>
          <a:prstGeom prst="rect">
            <a:avLst/>
          </a:prstGeom>
        </p:spPr>
        <p:txBody>
          <a:bodyPr/>
          <a:lstStyle>
            <a:lvl1pPr algn="l">
              <a:defRPr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Economia</a:t>
            </a:r>
            <a:br>
              <a:rPr lang="pt-BR" dirty="0" smtClean="0"/>
            </a:br>
            <a:r>
              <a:rPr lang="pt-BR" dirty="0" smtClean="0"/>
              <a:t>Empresarial</a:t>
            </a:r>
            <a:endParaRPr lang="pt-BR" dirty="0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1438350" y="2191172"/>
            <a:ext cx="3960440" cy="12241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0" baseline="0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pPr lvl="0"/>
            <a:r>
              <a:rPr lang="pt-BR" dirty="0" smtClean="0"/>
              <a:t>MBA06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1" hasCustomPrompt="1"/>
          </p:nvPr>
        </p:nvSpPr>
        <p:spPr>
          <a:xfrm>
            <a:off x="1438350" y="6367636"/>
            <a:ext cx="4493518" cy="792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 smtClean="0"/>
              <a:t>Prof. nome</a:t>
            </a:r>
          </a:p>
        </p:txBody>
      </p:sp>
      <p:sp>
        <p:nvSpPr>
          <p:cNvPr id="6" name="Espaço Reservado para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1510358" y="390972"/>
            <a:ext cx="8640960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MBA – Gestão Empresarial em Ambiente Tecnológico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15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1483795" y="1759124"/>
            <a:ext cx="13533026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lnSpc>
                <a:spcPts val="12599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sz="8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1509713" y="3343275"/>
            <a:ext cx="13538200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Clique para editar o texto </a:t>
            </a:r>
          </a:p>
        </p:txBody>
      </p:sp>
      <p:sp>
        <p:nvSpPr>
          <p:cNvPr id="18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510358" y="4855468"/>
            <a:ext cx="13538200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Clique para editar o texto </a:t>
            </a:r>
          </a:p>
        </p:txBody>
      </p:sp>
      <p:sp>
        <p:nvSpPr>
          <p:cNvPr id="6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510358" y="318964"/>
            <a:ext cx="828092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ts val="2940"/>
              </a:lnSpc>
            </a:pPr>
            <a:r>
              <a:rPr lang="en-US" sz="1800" dirty="0" smtClean="0">
                <a:solidFill>
                  <a:srgbClr val="000000"/>
                </a:solidFill>
                <a:latin typeface="Roboto 3"/>
              </a:rPr>
              <a:t>MBA -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Empresarial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4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2347891" y="1759124"/>
            <a:ext cx="13533026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lnSpc>
                <a:spcPts val="12599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sz="8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373809" y="3343275"/>
            <a:ext cx="13538200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Clique para editar o texto </a:t>
            </a:r>
          </a:p>
        </p:txBody>
      </p:sp>
      <p:sp>
        <p:nvSpPr>
          <p:cNvPr id="18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2374454" y="4855468"/>
            <a:ext cx="13538200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Clique para editar o texto 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374454" y="318964"/>
            <a:ext cx="7128792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ts val="2940"/>
              </a:lnSpc>
            </a:pPr>
            <a:r>
              <a:rPr lang="en-US" sz="1800" dirty="0" smtClean="0">
                <a:solidFill>
                  <a:srgbClr val="000000"/>
                </a:solidFill>
                <a:latin typeface="Roboto 3"/>
              </a:rPr>
              <a:t>MBA -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Empresarial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5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;p3"/>
          <p:cNvSpPr txBox="1">
            <a:spLocks noGrp="1"/>
          </p:cNvSpPr>
          <p:nvPr>
            <p:ph type="ctrTitle" hasCustomPrompt="1"/>
          </p:nvPr>
        </p:nvSpPr>
        <p:spPr>
          <a:xfrm>
            <a:off x="691707" y="2335188"/>
            <a:ext cx="13533026" cy="10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lnSpc>
                <a:spcPts val="12599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endParaRPr lang="en-US" sz="8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718270" y="4135388"/>
            <a:ext cx="13538200" cy="2088257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Clique para editar o texto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smtClean="0"/>
              <a:t>Clique para editar o texto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smtClean="0"/>
              <a:t>Clique para editar o texto </a:t>
            </a:r>
          </a:p>
          <a:p>
            <a:pPr lvl="0"/>
            <a:endParaRPr lang="pt-BR" dirty="0" smtClean="0"/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718270" y="390972"/>
            <a:ext cx="13538200" cy="7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ts val="2940"/>
              </a:lnSpc>
            </a:pPr>
            <a:r>
              <a:rPr lang="en-US" sz="1800" dirty="0" smtClean="0">
                <a:solidFill>
                  <a:srgbClr val="000000"/>
                </a:solidFill>
                <a:latin typeface="Roboto 3"/>
              </a:rPr>
              <a:t>MBA -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Empresarial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8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47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5588" y="7087716"/>
            <a:ext cx="7201594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err="1" smtClean="0"/>
              <a:t>Email</a:t>
            </a:r>
            <a:r>
              <a:rPr lang="pt-BR" dirty="0" smtClean="0"/>
              <a:t>:</a:t>
            </a:r>
          </a:p>
        </p:txBody>
      </p:sp>
      <p:sp>
        <p:nvSpPr>
          <p:cNvPr id="18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1726382" y="4639444"/>
            <a:ext cx="7200800" cy="2160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Breve currículo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8129" y="2119164"/>
            <a:ext cx="7199053" cy="2376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 smtClean="0"/>
              <a:t>Prof. nome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726382" y="7879804"/>
            <a:ext cx="7345362" cy="720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 smtClean="0"/>
              <a:t>Celular:</a:t>
            </a:r>
          </a:p>
        </p:txBody>
      </p:sp>
      <p:sp>
        <p:nvSpPr>
          <p:cNvPr id="10" name="Espaço Reservado para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8743900"/>
            <a:ext cx="7345362" cy="720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 err="1" smtClean="0"/>
              <a:t>Linkedin</a:t>
            </a:r>
            <a:r>
              <a:rPr lang="pt-BR" dirty="0" smtClean="0"/>
              <a:t>: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18964"/>
            <a:ext cx="7200800" cy="5025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ts val="2940"/>
              </a:lnSpc>
            </a:pPr>
            <a:r>
              <a:rPr lang="en-US" sz="1800" dirty="0" smtClean="0">
                <a:solidFill>
                  <a:srgbClr val="000000"/>
                </a:solidFill>
                <a:latin typeface="Roboto 3"/>
              </a:rPr>
              <a:t>MBA -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Empresarial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</a:t>
            </a:r>
            <a:r>
              <a:rPr lang="en-US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Tecnológico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4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94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8" r:id="rId3"/>
    <p:sldLayoutId id="2147483659" r:id="rId4"/>
    <p:sldLayoutId id="2147483662" r:id="rId5"/>
    <p:sldLayoutId id="214748366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livecodestream.dev/post/when-you-should-and-should-not-use-nodejs-for-your-project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-scm.com/docs" TargetMode="External"/><Relationship Id="rId7" Type="http://schemas.openxmlformats.org/officeDocument/2006/relationships/hyperlink" Target="https://www.mozilla.org/en-US/firefox/new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chrome/browser/desktop/index.html" TargetMode="External"/><Relationship Id="rId5" Type="http://schemas.openxmlformats.org/officeDocument/2006/relationships/hyperlink" Target="https://www.getpostman.com/downloads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oonline.com/article/3571268/the-state-of-application-security-what-the-statistics-tell-us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security/" TargetMode="External"/><Relationship Id="rId2" Type="http://schemas.openxmlformats.org/officeDocument/2006/relationships/hyperlink" Target="https://github.com/nodejs/node/issues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FC_(identifier)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tracker.ietf.org/doc/html/rfc5789" TargetMode="External"/><Relationship Id="rId4" Type="http://schemas.openxmlformats.org/officeDocument/2006/relationships/hyperlink" Target="https://datatracker.ietf.org/doc/html/rfc7231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nodejs.org/en/about/community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fredlaranjo@inatel.b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jpeg"/><Relationship Id="rId5" Type="http://schemas.openxmlformats.org/officeDocument/2006/relationships/hyperlink" Target="https://www.linkedin.com/in/fredllaranjo/" TargetMode="External"/><Relationship Id="rId4" Type="http://schemas.openxmlformats.org/officeDocument/2006/relationships/hyperlink" Target="mailto:fredllaranjo@gmail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8350" y="3487316"/>
            <a:ext cx="7704855" cy="2736304"/>
          </a:xfrm>
        </p:spPr>
        <p:txBody>
          <a:bodyPr/>
          <a:lstStyle/>
          <a:p>
            <a:r>
              <a:rPr lang="pt-BR" sz="4800" dirty="0" smtClean="0"/>
              <a:t>Desenvolvimento de Web Services com segurança sob plataforma Node.js</a:t>
            </a:r>
            <a:endParaRPr lang="pt-BR" sz="88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DM124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>
          <a:xfrm>
            <a:off x="1438350" y="6367636"/>
            <a:ext cx="7128792" cy="792832"/>
          </a:xfrm>
        </p:spPr>
        <p:txBody>
          <a:bodyPr/>
          <a:lstStyle/>
          <a:p>
            <a:r>
              <a:rPr lang="pt-BR" dirty="0" smtClean="0"/>
              <a:t>Prof. Frederico Augusto Laranjo Silva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Especialização em Desenvolvimento de Aplicações para Dispositivos Móveis e Cloud Computing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06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Avat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" y="4614140"/>
            <a:ext cx="2277550" cy="2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502" y="3703340"/>
            <a:ext cx="6785200" cy="40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2;p23"/>
          <p:cNvPicPr preferRelativeResize="0"/>
          <p:nvPr/>
        </p:nvPicPr>
        <p:blipFill rotWithShape="1">
          <a:blip r:embed="rId5">
            <a:alphaModFix/>
          </a:blip>
          <a:srcRect l="2158" t="3836" r="2321"/>
          <a:stretch/>
        </p:blipFill>
        <p:spPr>
          <a:xfrm>
            <a:off x="9652152" y="3716162"/>
            <a:ext cx="7449054" cy="4073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8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Avat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694" y="3583489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8;p24"/>
          <p:cNvSpPr txBox="1"/>
          <p:nvPr/>
        </p:nvSpPr>
        <p:spPr>
          <a:xfrm>
            <a:off x="4930294" y="3431089"/>
            <a:ext cx="27438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'Hi'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setTimeout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cb1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'cb1'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" sz="13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'Bye'</a:t>
            </a:r>
            <a:r>
              <a:rPr lang="en" sz="13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Avat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322" y="3919351"/>
            <a:ext cx="4319550" cy="3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8508" y="3919364"/>
            <a:ext cx="4435640" cy="30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5;p25"/>
          <p:cNvSpPr txBox="1">
            <a:spLocks/>
          </p:cNvSpPr>
          <p:nvPr/>
        </p:nvSpPr>
        <p:spPr>
          <a:xfrm>
            <a:off x="4935747" y="2875451"/>
            <a:ext cx="91440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 algn="ctr"/>
            <a:r>
              <a:rPr lang="en-US" sz="2000" smtClean="0">
                <a:solidFill>
                  <a:srgbClr val="666666"/>
                </a:solidFill>
                <a:latin typeface="Asap"/>
                <a:ea typeface="Asap"/>
                <a:cs typeface="Asap"/>
                <a:sym typeface="Asap"/>
              </a:rPr>
              <a:t>Node.js at PayPal makes the page’s response be 35% faster</a:t>
            </a:r>
            <a:endParaRPr lang="en-US" sz="2000">
              <a:solidFill>
                <a:srgbClr val="66666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1" name="Google Shape;126;p25"/>
          <p:cNvSpPr txBox="1"/>
          <p:nvPr/>
        </p:nvSpPr>
        <p:spPr>
          <a:xfrm>
            <a:off x="4935747" y="7648526"/>
            <a:ext cx="9144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sap"/>
                <a:ea typeface="Asap"/>
                <a:cs typeface="Asap"/>
                <a:sym typeface="Asap"/>
              </a:rPr>
              <a:t>* Using a single core for the Node.js application compared to five cores in Java</a:t>
            </a:r>
            <a:endParaRPr dirty="0">
              <a:latin typeface="Asap"/>
              <a:ea typeface="Asap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9356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Onde usar:</a:t>
            </a:r>
          </a:p>
          <a:p>
            <a:r>
              <a:rPr lang="pt-BR" dirty="0" smtClean="0"/>
              <a:t>Aplicações de rede altamente escaláveis</a:t>
            </a:r>
          </a:p>
          <a:p>
            <a:pPr lvl="1"/>
            <a:r>
              <a:rPr lang="pt-BR" dirty="0" smtClean="0"/>
              <a:t>Uma grande escolha para arquiteturas com </a:t>
            </a:r>
            <a:r>
              <a:rPr lang="pt-BR" dirty="0" err="1" smtClean="0"/>
              <a:t>microserviços</a:t>
            </a:r>
            <a:endParaRPr lang="pt-BR" dirty="0" smtClean="0"/>
          </a:p>
          <a:p>
            <a:r>
              <a:rPr lang="pt-BR" dirty="0" smtClean="0"/>
              <a:t>Web Services (</a:t>
            </a:r>
            <a:r>
              <a:rPr lang="pt-BR" dirty="0" err="1" smtClean="0"/>
              <a:t>RESTful</a:t>
            </a:r>
            <a:r>
              <a:rPr lang="pt-BR" dirty="0" smtClean="0"/>
              <a:t> API)</a:t>
            </a:r>
          </a:p>
          <a:p>
            <a:r>
              <a:rPr lang="pt-BR" dirty="0" smtClean="0"/>
              <a:t>Aplicações em tempo real (Real-Time </a:t>
            </a:r>
            <a:r>
              <a:rPr lang="pt-BR" dirty="0" err="1" smtClean="0"/>
              <a:t>Applications</a:t>
            </a:r>
            <a:r>
              <a:rPr lang="pt-BR" dirty="0" smtClean="0"/>
              <a:t>)</a:t>
            </a:r>
          </a:p>
          <a:p>
            <a:r>
              <a:rPr lang="pt-BR" dirty="0" smtClean="0"/>
              <a:t>Desenvolvimento </a:t>
            </a:r>
            <a:r>
              <a:rPr lang="pt-BR" dirty="0" err="1" smtClean="0"/>
              <a:t>full-stack</a:t>
            </a:r>
            <a:r>
              <a:rPr lang="pt-BR" dirty="0" smtClean="0"/>
              <a:t>, com a mesma linguagem para o </a:t>
            </a:r>
            <a:r>
              <a:rPr lang="pt-BR" dirty="0" err="1" smtClean="0"/>
              <a:t>backend</a:t>
            </a:r>
            <a:r>
              <a:rPr lang="pt-BR" dirty="0" smtClean="0"/>
              <a:t> e </a:t>
            </a:r>
            <a:r>
              <a:rPr lang="pt-BR" dirty="0" err="1" smtClean="0"/>
              <a:t>frontend</a:t>
            </a:r>
            <a:endParaRPr lang="pt-BR" dirty="0" smtClean="0"/>
          </a:p>
          <a:p>
            <a:r>
              <a:rPr lang="pt-BR" dirty="0" smtClean="0"/>
              <a:t>Aplicações de linha de comando (CLI)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17469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Onde não usar:</a:t>
            </a:r>
          </a:p>
          <a:p>
            <a:r>
              <a:rPr lang="pt-BR" dirty="0" smtClean="0"/>
              <a:t>Aplicações que demandem computação (processamento) pesado</a:t>
            </a:r>
          </a:p>
          <a:p>
            <a:pPr lvl="1"/>
            <a:r>
              <a:rPr lang="pt-BR" dirty="0" smtClean="0"/>
              <a:t>A comunidade tem trabalhado em melhorias nesse ponto</a:t>
            </a:r>
          </a:p>
          <a:p>
            <a:r>
              <a:rPr lang="pt-BR" dirty="0" smtClean="0"/>
              <a:t>Aplicações com bancos de dados relacionais</a:t>
            </a:r>
          </a:p>
          <a:p>
            <a:endParaRPr lang="pt-BR" dirty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Should use and should not use</a:t>
            </a:r>
            <a:endParaRPr lang="pt-BR" dirty="0" smtClean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3074" name="Picture 2" descr="The silver bullet - Inside R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066" y="5500222"/>
            <a:ext cx="3931584" cy="291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6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 smtClean="0"/>
              <a:t>Hello</a:t>
            </a:r>
            <a:r>
              <a:rPr lang="pt-BR" dirty="0" smtClean="0"/>
              <a:t>, world! </a:t>
            </a:r>
            <a:r>
              <a:rPr lang="pt-BR" dirty="0" err="1" smtClean="0"/>
              <a:t>Calm</a:t>
            </a:r>
            <a:r>
              <a:rPr lang="pt-BR" dirty="0" smtClean="0"/>
              <a:t> </a:t>
            </a:r>
            <a:r>
              <a:rPr lang="pt-BR" dirty="0" err="1" smtClean="0"/>
              <a:t>down</a:t>
            </a:r>
            <a:r>
              <a:rPr lang="pt-BR" dirty="0" smtClean="0"/>
              <a:t>... (Olá, mundo! Acalme-se...)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Para entender o ambiente </a:t>
            </a:r>
            <a:r>
              <a:rPr lang="pt-BR" dirty="0" err="1" smtClean="0"/>
              <a:t>JavaScript</a:t>
            </a:r>
            <a:r>
              <a:rPr lang="pt-BR" dirty="0"/>
              <a:t> </a:t>
            </a:r>
            <a:r>
              <a:rPr lang="pt-BR" dirty="0" smtClean="0"/>
              <a:t>é necessário antes conhecer e entender alguns conceitos e acrônimos:</a:t>
            </a:r>
          </a:p>
          <a:p>
            <a:pPr>
              <a:buFontTx/>
              <a:buChar char="-"/>
            </a:pPr>
            <a:r>
              <a:rPr lang="pt-BR" dirty="0" err="1" smtClean="0"/>
              <a:t>EcmaScript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err="1" smtClean="0"/>
              <a:t>JavaScript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err="1" smtClean="0"/>
              <a:t>TypeScript</a:t>
            </a: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NPM</a:t>
            </a:r>
          </a:p>
          <a:p>
            <a:pPr>
              <a:buFontTx/>
              <a:buChar char="-"/>
            </a:pPr>
            <a:r>
              <a:rPr lang="pt-BR" dirty="0" smtClean="0"/>
              <a:t>NVM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99190" y="6511652"/>
            <a:ext cx="2947535" cy="2947535"/>
            <a:chOff x="4315298" y="6799709"/>
            <a:chExt cx="2947535" cy="29475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2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Agora que já conhecemos um pouco dos conceitos podemos exercitar:</a:t>
            </a:r>
          </a:p>
          <a:p>
            <a:r>
              <a:rPr lang="pt-BR" dirty="0" smtClean="0"/>
              <a:t>Abra o VS </a:t>
            </a:r>
            <a:r>
              <a:rPr lang="pt-BR" dirty="0" err="1" smtClean="0"/>
              <a:t>Code</a:t>
            </a:r>
            <a:endParaRPr lang="pt-BR" dirty="0" smtClean="0"/>
          </a:p>
          <a:p>
            <a:r>
              <a:rPr lang="pt-BR" dirty="0" smtClean="0"/>
              <a:t>Crie um novo arquivo e salve-o com o nome de </a:t>
            </a:r>
            <a:r>
              <a:rPr lang="pt-BR" b="1" dirty="0" smtClean="0">
                <a:solidFill>
                  <a:srgbClr val="1C5FAD"/>
                </a:solidFill>
              </a:rPr>
              <a:t>index.js</a:t>
            </a:r>
          </a:p>
          <a:p>
            <a:r>
              <a:rPr lang="pt-BR" dirty="0" smtClean="0"/>
              <a:t>Nele digite o seguinte código: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534" y="6596524"/>
            <a:ext cx="9781572" cy="7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Agora abra o terminal (sugiro o uso do </a:t>
            </a:r>
            <a:r>
              <a:rPr lang="pt-BR" dirty="0" err="1" smtClean="0"/>
              <a:t>Git</a:t>
            </a:r>
            <a:r>
              <a:rPr lang="pt-BR" dirty="0"/>
              <a:t> </a:t>
            </a:r>
            <a:r>
              <a:rPr lang="pt-BR" dirty="0" err="1" smtClean="0"/>
              <a:t>Bash</a:t>
            </a:r>
            <a:r>
              <a:rPr lang="pt-BR" dirty="0" smtClean="0"/>
              <a:t>)</a:t>
            </a:r>
          </a:p>
          <a:p>
            <a:r>
              <a:rPr lang="pt-BR" dirty="0" smtClean="0"/>
              <a:t>Navegue até a pasta que salvou o arquivo </a:t>
            </a:r>
            <a:r>
              <a:rPr lang="pt-BR" b="1" dirty="0" smtClean="0">
                <a:solidFill>
                  <a:srgbClr val="1C5FAD"/>
                </a:solidFill>
              </a:rPr>
              <a:t>index.js</a:t>
            </a:r>
          </a:p>
          <a:p>
            <a:r>
              <a:rPr lang="pt-BR" dirty="0" smtClean="0"/>
              <a:t>Qual o seu resultado ao executar o comando abaixo?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19670" y="5485676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50" y="6486307"/>
            <a:ext cx="6428144" cy="9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Agora vamos criar uma variável para armazenar algumas informações: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19670" y="5485676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0" y="5575548"/>
            <a:ext cx="11235748" cy="8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Debug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Depurar (Debug):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24" y="4758737"/>
            <a:ext cx="8806691" cy="47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1 (28/08/2021)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/>
          </p:nvPr>
        </p:nvSpPr>
        <p:spPr>
          <a:xfrm>
            <a:off x="1510358" y="3991372"/>
            <a:ext cx="13538200" cy="792113"/>
          </a:xfrm>
        </p:spPr>
        <p:txBody>
          <a:bodyPr/>
          <a:lstStyle/>
          <a:p>
            <a:pPr lvl="1"/>
            <a:r>
              <a:rPr lang="pt-BR" dirty="0"/>
              <a:t>Introdução</a:t>
            </a:r>
          </a:p>
          <a:p>
            <a:pPr lvl="1"/>
            <a:r>
              <a:rPr lang="pt-BR" dirty="0"/>
              <a:t>Ambiente de desenvolvimento</a:t>
            </a:r>
          </a:p>
          <a:p>
            <a:pPr lvl="1"/>
            <a:r>
              <a:rPr lang="pt-BR" dirty="0"/>
              <a:t>Node.js</a:t>
            </a:r>
          </a:p>
          <a:p>
            <a:pPr lvl="1"/>
            <a:r>
              <a:rPr lang="pt-BR" dirty="0" err="1" smtClean="0"/>
              <a:t>JavaScript</a:t>
            </a:r>
            <a:r>
              <a:rPr lang="pt-BR" dirty="0" smtClean="0"/>
              <a:t> Básico + Assíncrono</a:t>
            </a:r>
          </a:p>
          <a:p>
            <a:pPr lvl="1"/>
            <a:r>
              <a:rPr lang="pt-BR" dirty="0" err="1" smtClean="0"/>
              <a:t>Git</a:t>
            </a:r>
            <a:r>
              <a:rPr lang="pt-BR" dirty="0" smtClean="0"/>
              <a:t>, GitHub e Debug</a:t>
            </a:r>
          </a:p>
          <a:p>
            <a:pPr lvl="1"/>
            <a:r>
              <a:rPr lang="pt-BR" dirty="0" smtClean="0"/>
              <a:t>Dependências</a:t>
            </a:r>
          </a:p>
          <a:p>
            <a:pPr lvl="1"/>
            <a:r>
              <a:rPr lang="pt-BR" dirty="0" smtClean="0"/>
              <a:t>Segurança</a:t>
            </a:r>
            <a:endParaRPr lang="pt-BR" dirty="0"/>
          </a:p>
          <a:p>
            <a:pPr lvl="1"/>
            <a:r>
              <a:rPr lang="pt-BR" dirty="0"/>
              <a:t>Web </a:t>
            </a:r>
            <a:r>
              <a:rPr lang="pt-BR" dirty="0" smtClean="0"/>
              <a:t>Services e REST</a:t>
            </a:r>
          </a:p>
          <a:p>
            <a:pPr lvl="1"/>
            <a:r>
              <a:rPr lang="pt-BR" dirty="0" smtClean="0"/>
              <a:t>Apresentação </a:t>
            </a:r>
            <a:r>
              <a:rPr lang="pt-BR" dirty="0"/>
              <a:t>Trabalho Avaliativo da Disciplina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 smtClean="0"/>
              <a:t>DM124 – Desenvolvimento de Web Services com segurança sob a plataforma Node.js</a:t>
            </a:r>
            <a:endParaRPr lang="pt-B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30" y="2551212"/>
            <a:ext cx="5647556" cy="56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Uso de parâmetros e </a:t>
            </a:r>
            <a:r>
              <a:rPr lang="pt-BR" dirty="0" err="1" smtClean="0"/>
              <a:t>strings</a:t>
            </a:r>
            <a:r>
              <a:rPr lang="pt-BR" dirty="0" smtClean="0"/>
              <a:t>/literais: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19670" y="5485676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94" y="5863580"/>
            <a:ext cx="10081120" cy="15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O quê, quando e onde</a:t>
            </a:r>
          </a:p>
          <a:p>
            <a:r>
              <a:rPr lang="pt-BR" dirty="0" smtClean="0"/>
              <a:t>var, </a:t>
            </a:r>
            <a:r>
              <a:rPr lang="pt-BR" dirty="0" err="1" smtClean="0"/>
              <a:t>let</a:t>
            </a:r>
            <a:r>
              <a:rPr lang="pt-BR" dirty="0" smtClean="0"/>
              <a:t> e </a:t>
            </a:r>
            <a:r>
              <a:rPr lang="pt-BR" dirty="0" err="1" smtClean="0"/>
              <a:t>const</a:t>
            </a:r>
            <a:r>
              <a:rPr lang="pt-BR" dirty="0" smtClean="0"/>
              <a:t>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19670" y="5485676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2" y="5796588"/>
            <a:ext cx="11669726" cy="26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319670" y="5485676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606" y="4551691"/>
            <a:ext cx="8136904" cy="42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Uma maneira de salvar, controlar versões e colaborar é através do uso do </a:t>
            </a:r>
            <a:r>
              <a:rPr lang="pt-BR" dirty="0" err="1" smtClean="0"/>
              <a:t>Git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smtClean="0"/>
              <a:t>Sinta-se a vontade em salvar pontos intermediários durante a aula.</a:t>
            </a:r>
          </a:p>
          <a:p>
            <a:pPr marL="0" indent="0">
              <a:buNone/>
            </a:pPr>
            <a:r>
              <a:rPr lang="pt-BR" dirty="0" smtClean="0"/>
              <a:t>Agora é uma boa sugestão e um bom exercício para fazermos:</a:t>
            </a:r>
          </a:p>
          <a:p>
            <a:r>
              <a:rPr lang="pt-BR" dirty="0" smtClean="0"/>
              <a:t>No terminal que estamos utilizando para execução do node ou em outro no mesmo diretório onde está o index.js iremos inicializar o controle de versão do </a:t>
            </a:r>
            <a:r>
              <a:rPr lang="pt-BR" dirty="0" err="1" smtClean="0"/>
              <a:t>git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Caso seu index.js esteja em um diretório onde se mistura com outros arquivos você vai querer movê-lo para um diretório onde apenas ele esteja, é onde iremos executar os comandos a seguir</a:t>
            </a:r>
          </a:p>
          <a:p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10244" name="Picture 4" descr="24 Git Interview Questions For Developers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18" y="4855468"/>
            <a:ext cx="3822185" cy="2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Vamos entender com calma esses comandos: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endParaRPr lang="pt-BR" dirty="0" smtClean="0"/>
          </a:p>
          <a:p>
            <a:r>
              <a:rPr lang="pt-BR" dirty="0" err="1" smtClean="0"/>
              <a:t>git</a:t>
            </a:r>
            <a:r>
              <a:rPr lang="pt-BR" dirty="0" smtClean="0"/>
              <a:t> status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add</a:t>
            </a:r>
            <a:r>
              <a:rPr lang="pt-BR" dirty="0" smtClean="0"/>
              <a:t> index.js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add</a:t>
            </a:r>
            <a:r>
              <a:rPr lang="pt-BR" dirty="0" smtClean="0"/>
              <a:t> .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add</a:t>
            </a:r>
            <a:r>
              <a:rPr lang="pt-BR" dirty="0" smtClean="0"/>
              <a:t> ---</a:t>
            </a:r>
            <a:r>
              <a:rPr lang="pt-BR" dirty="0" err="1" smtClean="0"/>
              <a:t>all</a:t>
            </a:r>
            <a:r>
              <a:rPr lang="pt-BR" dirty="0" smtClean="0"/>
              <a:t>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rm</a:t>
            </a:r>
            <a:endParaRPr lang="pt-BR" dirty="0" smtClean="0"/>
          </a:p>
          <a:p>
            <a:r>
              <a:rPr lang="pt-BR" dirty="0" err="1" smtClean="0"/>
              <a:t>touch</a:t>
            </a:r>
            <a:r>
              <a:rPr lang="pt-BR" dirty="0" smtClean="0"/>
              <a:t> README.md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status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24 Git Interview Questions For Developers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18" y="4855468"/>
            <a:ext cx="3822185" cy="2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Vamos entender com calma esses comandos:</a:t>
            </a:r>
          </a:p>
          <a:p>
            <a:r>
              <a:rPr lang="pt-BR" dirty="0"/>
              <a:t>Arquivo ~/.</a:t>
            </a:r>
            <a:r>
              <a:rPr lang="pt-BR" dirty="0" err="1"/>
              <a:t>gitconfig</a:t>
            </a:r>
            <a:endParaRPr lang="pt-BR" dirty="0"/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--global user.name ‘your name’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--global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user.email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‘your.name@domain.com’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[alias]</a:t>
            </a:r>
          </a:p>
          <a:p>
            <a:pPr lvl="2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log –pretty=format:’%h %ad | %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s%d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[%an]’ –graph –date=short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commit</a:t>
            </a:r>
            <a:r>
              <a:rPr lang="pt-BR" dirty="0" smtClean="0"/>
              <a:t> –m “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 err="1" smtClean="0"/>
              <a:t>Basics</a:t>
            </a:r>
            <a:r>
              <a:rPr lang="pt-BR" dirty="0" smtClean="0"/>
              <a:t>”</a:t>
            </a:r>
          </a:p>
          <a:p>
            <a:r>
              <a:rPr lang="pt-BR" dirty="0" err="1" smtClean="0"/>
              <a:t>git</a:t>
            </a:r>
            <a:r>
              <a:rPr lang="pt-BR" dirty="0" smtClean="0"/>
              <a:t> log -3 / </a:t>
            </a:r>
            <a:r>
              <a:rPr lang="pt-BR" dirty="0" err="1" smtClean="0"/>
              <a:t>git</a:t>
            </a:r>
            <a:r>
              <a:rPr lang="pt-BR" dirty="0" smtClean="0"/>
              <a:t> log –n3</a:t>
            </a:r>
          </a:p>
          <a:p>
            <a:pPr lvl="1"/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24 Git Interview Questions For Developers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18" y="4855468"/>
            <a:ext cx="3822185" cy="2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Vamos entender com calma esses comandos:</a:t>
            </a:r>
          </a:p>
          <a:p>
            <a:r>
              <a:rPr lang="pt-BR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amend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stash</a:t>
            </a:r>
            <a:r>
              <a:rPr lang="pt-BR" dirty="0" smtClean="0"/>
              <a:t>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stash</a:t>
            </a:r>
            <a:r>
              <a:rPr lang="pt-BR" dirty="0" smtClean="0"/>
              <a:t> </a:t>
            </a:r>
            <a:r>
              <a:rPr lang="pt-BR" dirty="0" err="1" smtClean="0"/>
              <a:t>list</a:t>
            </a:r>
            <a:r>
              <a:rPr lang="pt-BR" dirty="0" smtClean="0"/>
              <a:t>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stash</a:t>
            </a:r>
            <a:r>
              <a:rPr lang="pt-BR" dirty="0" smtClean="0"/>
              <a:t> </a:t>
            </a:r>
            <a:r>
              <a:rPr lang="pt-BR" dirty="0" err="1" smtClean="0"/>
              <a:t>apply</a:t>
            </a:r>
            <a:r>
              <a:rPr lang="pt-BR" dirty="0" smtClean="0"/>
              <a:t> /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stash</a:t>
            </a:r>
            <a:r>
              <a:rPr lang="pt-BR" dirty="0" smtClean="0"/>
              <a:t> pop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24 Git Interview Questions For Developers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718" y="4855468"/>
            <a:ext cx="3822185" cy="254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GitHub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Criar um novo repositório</a:t>
            </a:r>
          </a:p>
          <a:p>
            <a:pPr marL="0" indent="0">
              <a:buNone/>
            </a:pPr>
            <a:r>
              <a:rPr lang="pt-BR" dirty="0" smtClean="0"/>
              <a:t>para armazenar as práticas</a:t>
            </a:r>
          </a:p>
          <a:p>
            <a:endParaRPr lang="pt-B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12292" name="Picture 4" descr="GitHub: o que é e qual sua importânci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451" y="4582218"/>
            <a:ext cx="5400600" cy="29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30" y="3189574"/>
            <a:ext cx="6264696" cy="6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GitHub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Conectar o repositório local com o repositório remoto e enviar </a:t>
            </a:r>
            <a:r>
              <a:rPr lang="pt-BR" dirty="0" err="1" smtClean="0"/>
              <a:t>commits</a:t>
            </a:r>
            <a:r>
              <a:rPr lang="pt-BR" dirty="0" smtClean="0"/>
              <a:t>:</a:t>
            </a:r>
          </a:p>
          <a:p>
            <a:endParaRPr lang="pt-B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9" name="Picture 4" descr="GitHub: o que é e qual sua importânci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451" y="4582218"/>
            <a:ext cx="5400600" cy="29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10" y="4893369"/>
            <a:ext cx="10330380" cy="20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GitHub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Adicionar o professor (</a:t>
            </a:r>
            <a:r>
              <a:rPr lang="pt-BR" b="1" dirty="0">
                <a:solidFill>
                  <a:srgbClr val="1C5FAD"/>
                </a:solidFill>
              </a:rPr>
              <a:t>Frederico Laranjo </a:t>
            </a:r>
            <a:r>
              <a:rPr lang="pt-BR" dirty="0" smtClean="0"/>
              <a:t>|| </a:t>
            </a:r>
            <a:r>
              <a:rPr lang="pt-BR" b="1" dirty="0" err="1" smtClean="0">
                <a:solidFill>
                  <a:srgbClr val="1C5FAD"/>
                </a:solidFill>
              </a:rPr>
              <a:t>fredllaranjo</a:t>
            </a:r>
            <a:r>
              <a:rPr lang="pt-BR" dirty="0" smtClean="0"/>
              <a:t>):</a:t>
            </a:r>
          </a:p>
          <a:p>
            <a:endParaRPr lang="pt-B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9" name="Picture 4" descr="GitHub: o que é e qual sua importânci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451" y="4582218"/>
            <a:ext cx="5400600" cy="29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66" y="4783460"/>
            <a:ext cx="9992145" cy="49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Conhecendo os alunos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Área de formação?</a:t>
            </a:r>
            <a:endParaRPr lang="pt-BR" dirty="0"/>
          </a:p>
          <a:p>
            <a:r>
              <a:rPr lang="pt-BR" dirty="0" smtClean="0"/>
              <a:t>Graduado no ano?</a:t>
            </a:r>
          </a:p>
          <a:p>
            <a:r>
              <a:rPr lang="pt-BR" dirty="0" smtClean="0"/>
              <a:t>Trabalha na área?</a:t>
            </a:r>
          </a:p>
          <a:p>
            <a:r>
              <a:rPr lang="pt-BR" dirty="0" smtClean="0"/>
              <a:t>Experiência</a:t>
            </a:r>
          </a:p>
          <a:p>
            <a:r>
              <a:rPr lang="pt-BR" dirty="0" smtClean="0"/>
              <a:t>Maior domínio</a:t>
            </a:r>
          </a:p>
          <a:p>
            <a:r>
              <a:rPr lang="pt-BR" dirty="0" smtClean="0"/>
              <a:t>JavaScript</a:t>
            </a:r>
          </a:p>
          <a:p>
            <a:r>
              <a:rPr lang="pt-BR" dirty="0" smtClean="0"/>
              <a:t>Node.js</a:t>
            </a:r>
          </a:p>
          <a:p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3631332"/>
            <a:ext cx="4926645" cy="49266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382566" y="6799709"/>
            <a:ext cx="2947535" cy="2947535"/>
            <a:chOff x="4315298" y="6799709"/>
            <a:chExt cx="2947535" cy="294753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22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 smtClean="0"/>
              <a:t>Desafio:</a:t>
            </a:r>
            <a:r>
              <a:rPr lang="pt-BR" dirty="0" smtClean="0"/>
              <a:t> Em novo arquivo </a:t>
            </a:r>
            <a:r>
              <a:rPr lang="pt-BR" b="1" dirty="0" smtClean="0">
                <a:solidFill>
                  <a:srgbClr val="1C5FAD"/>
                </a:solidFill>
              </a:rPr>
              <a:t>calc.js</a:t>
            </a:r>
            <a:r>
              <a:rPr lang="pt-BR" dirty="0" smtClean="0"/>
              <a:t> construir uma calculadora:</a:t>
            </a:r>
          </a:p>
          <a:p>
            <a:r>
              <a:rPr lang="pt-BR" dirty="0" smtClean="0"/>
              <a:t>Deve ser capaz de realizar operações básicas: “+”, “-”</a:t>
            </a:r>
          </a:p>
          <a:p>
            <a:r>
              <a:rPr lang="pt-BR" dirty="0" smtClean="0"/>
              <a:t>O método </a:t>
            </a:r>
            <a:r>
              <a:rPr lang="pt-BR" dirty="0" err="1" smtClean="0"/>
              <a:t>slice</a:t>
            </a:r>
            <a:r>
              <a:rPr lang="pt-BR" dirty="0" smtClean="0"/>
              <a:t>() do </a:t>
            </a:r>
            <a:r>
              <a:rPr lang="pt-BR" dirty="0" err="1" smtClean="0"/>
              <a:t>array</a:t>
            </a:r>
            <a:r>
              <a:rPr lang="pt-BR" dirty="0" smtClean="0"/>
              <a:t>/</a:t>
            </a:r>
            <a:r>
              <a:rPr lang="pt-BR" dirty="0" err="1" smtClean="0"/>
              <a:t>string</a:t>
            </a:r>
            <a:r>
              <a:rPr lang="pt-BR" dirty="0" smtClean="0"/>
              <a:t> permite que passemos o índice inicial e em outra assinatura índice </a:t>
            </a:r>
            <a:r>
              <a:rPr lang="pt-BR" dirty="0" err="1" smtClean="0"/>
              <a:t>inícial</a:t>
            </a:r>
            <a:r>
              <a:rPr lang="pt-BR" dirty="0" smtClean="0"/>
              <a:t> e final.</a:t>
            </a:r>
          </a:p>
          <a:p>
            <a:r>
              <a:rPr lang="pt-BR" dirty="0" smtClean="0"/>
              <a:t>O método </a:t>
            </a:r>
            <a:r>
              <a:rPr lang="pt-BR" dirty="0" err="1" smtClean="0"/>
              <a:t>indexOf</a:t>
            </a:r>
            <a:r>
              <a:rPr lang="pt-BR" dirty="0" smtClean="0"/>
              <a:t>(“”) recebe uma </a:t>
            </a:r>
            <a:r>
              <a:rPr lang="pt-BR" dirty="0" err="1" smtClean="0"/>
              <a:t>string</a:t>
            </a:r>
            <a:r>
              <a:rPr lang="pt-BR" dirty="0" smtClean="0"/>
              <a:t> e devolve o índice da mesma.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98" y="7002060"/>
            <a:ext cx="7848872" cy="2727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26" y="7159724"/>
            <a:ext cx="3308052" cy="718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971" y="7923564"/>
            <a:ext cx="3297407" cy="5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Debug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Depurar (Debug) – “</a:t>
            </a:r>
            <a:r>
              <a:rPr lang="pt-BR" dirty="0" err="1" smtClean="0"/>
              <a:t>Add</a:t>
            </a:r>
            <a:r>
              <a:rPr lang="pt-BR" dirty="0" smtClean="0"/>
              <a:t> </a:t>
            </a:r>
            <a:r>
              <a:rPr lang="pt-BR" dirty="0" err="1" smtClean="0"/>
              <a:t>Configurations</a:t>
            </a:r>
            <a:r>
              <a:rPr lang="pt-BR" dirty="0" smtClean="0"/>
              <a:t>” </a:t>
            </a:r>
            <a:r>
              <a:rPr lang="pt-BR" dirty="0" err="1" smtClean="0"/>
              <a:t>Launch</a:t>
            </a:r>
            <a:r>
              <a:rPr lang="pt-BR" dirty="0" smtClean="0"/>
              <a:t> com parâmetros: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726" y="4927476"/>
            <a:ext cx="68770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Em novo arquivo </a:t>
            </a:r>
            <a:r>
              <a:rPr lang="pt-BR" b="1" dirty="0" smtClean="0">
                <a:solidFill>
                  <a:srgbClr val="1C5FAD"/>
                </a:solidFill>
              </a:rPr>
              <a:t>func.js</a:t>
            </a:r>
            <a:r>
              <a:rPr lang="pt-BR" dirty="0" smtClean="0"/>
              <a:t> vamos experimentar funções: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74" y="4863720"/>
            <a:ext cx="90392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JavaScript Básico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 smtClean="0"/>
              <a:t>Map</a:t>
            </a:r>
            <a:r>
              <a:rPr lang="pt-BR" dirty="0" smtClean="0"/>
              <a:t>, </a:t>
            </a:r>
            <a:r>
              <a:rPr lang="pt-BR" dirty="0" err="1" smtClean="0"/>
              <a:t>sort</a:t>
            </a:r>
            <a:r>
              <a:rPr lang="pt-BR" dirty="0" smtClean="0"/>
              <a:t> + </a:t>
            </a:r>
            <a:r>
              <a:rPr lang="pt-BR" dirty="0" err="1" smtClean="0"/>
              <a:t>Destructuring</a:t>
            </a:r>
            <a:r>
              <a:rPr lang="pt-BR" dirty="0" smtClean="0"/>
              <a:t> </a:t>
            </a:r>
            <a:r>
              <a:rPr lang="pt-BR" dirty="0" err="1" smtClean="0"/>
              <a:t>assignment</a:t>
            </a:r>
            <a:r>
              <a:rPr lang="pt-BR" dirty="0" smtClean="0"/>
              <a:t>: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7" y="4999484"/>
            <a:ext cx="87249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Em novo arquivo </a:t>
            </a:r>
            <a:r>
              <a:rPr lang="pt-BR" b="1" dirty="0" smtClean="0">
                <a:solidFill>
                  <a:srgbClr val="1C5FAD"/>
                </a:solidFill>
              </a:rPr>
              <a:t>async.js</a:t>
            </a:r>
            <a:r>
              <a:rPr lang="pt-BR" dirty="0" smtClean="0"/>
              <a:t> </a:t>
            </a:r>
            <a:r>
              <a:rPr lang="pt-BR" dirty="0"/>
              <a:t>vamos </a:t>
            </a:r>
            <a:r>
              <a:rPr lang="pt-BR" dirty="0" smtClean="0"/>
              <a:t>experimentar: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72" y="5499145"/>
            <a:ext cx="9567996" cy="272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Em novo arquivo </a:t>
            </a:r>
            <a:r>
              <a:rPr lang="pt-BR" b="1" dirty="0" smtClean="0">
                <a:solidFill>
                  <a:srgbClr val="1C5FAD"/>
                </a:solidFill>
              </a:rPr>
              <a:t>file.js</a:t>
            </a:r>
            <a:r>
              <a:rPr lang="pt-BR" dirty="0" smtClean="0"/>
              <a:t> </a:t>
            </a:r>
            <a:r>
              <a:rPr lang="pt-BR" dirty="0"/>
              <a:t>vamos </a:t>
            </a:r>
            <a:r>
              <a:rPr lang="pt-BR" dirty="0" smtClean="0"/>
              <a:t>experimentar: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407" y="4873245"/>
            <a:ext cx="9003183" cy="48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Em novo arquivo </a:t>
            </a:r>
            <a:r>
              <a:rPr lang="pt-BR" b="1" dirty="0" smtClean="0">
                <a:solidFill>
                  <a:srgbClr val="1C5FAD"/>
                </a:solidFill>
              </a:rPr>
              <a:t>file-callback.js</a:t>
            </a:r>
            <a:r>
              <a:rPr lang="pt-BR" dirty="0" smtClean="0"/>
              <a:t> </a:t>
            </a:r>
            <a:r>
              <a:rPr lang="pt-BR" dirty="0"/>
              <a:t>vamos </a:t>
            </a:r>
            <a:r>
              <a:rPr lang="pt-BR" dirty="0" smtClean="0"/>
              <a:t>experimentar: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598" y="4854195"/>
            <a:ext cx="91249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9" name="Picture 8" descr="Avat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2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598" y="3775348"/>
            <a:ext cx="8829674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01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Em novo arquivo </a:t>
            </a:r>
            <a:r>
              <a:rPr lang="pt-BR" b="1" dirty="0" smtClean="0">
                <a:solidFill>
                  <a:srgbClr val="1C5FAD"/>
                </a:solidFill>
              </a:rPr>
              <a:t>file-promises.js</a:t>
            </a:r>
            <a:r>
              <a:rPr lang="pt-BR" dirty="0" smtClean="0"/>
              <a:t> </a:t>
            </a:r>
            <a:r>
              <a:rPr lang="pt-BR" dirty="0"/>
              <a:t>vamos </a:t>
            </a:r>
            <a:r>
              <a:rPr lang="pt-BR" dirty="0" smtClean="0"/>
              <a:t>experimentar: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710" y="4783460"/>
            <a:ext cx="7416824" cy="50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Mais um pouco...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25" y="5210368"/>
            <a:ext cx="90868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/>
              <a:t>Ambiente de desenvolvimento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Node.js</a:t>
            </a:r>
            <a:endParaRPr lang="pt-BR" dirty="0"/>
          </a:p>
          <a:p>
            <a:r>
              <a:rPr lang="pt-BR" dirty="0">
                <a:hlinkClick r:id="rId3"/>
              </a:rPr>
              <a:t>Git</a:t>
            </a:r>
            <a:endParaRPr lang="pt-BR" dirty="0"/>
          </a:p>
          <a:p>
            <a:r>
              <a:rPr lang="en-US" dirty="0">
                <a:hlinkClick r:id="rId4"/>
              </a:rPr>
              <a:t>Microsoft Visual Studio Code</a:t>
            </a:r>
            <a:endParaRPr lang="en-US" dirty="0"/>
          </a:p>
          <a:p>
            <a:r>
              <a:rPr lang="en-US" dirty="0">
                <a:hlinkClick r:id="rId5"/>
              </a:rPr>
              <a:t>Postman</a:t>
            </a:r>
            <a:endParaRPr lang="en-US" dirty="0"/>
          </a:p>
          <a:p>
            <a:r>
              <a:rPr lang="en-US" dirty="0">
                <a:hlinkClick r:id="rId6"/>
              </a:rPr>
              <a:t>Google Chrome</a:t>
            </a:r>
            <a:r>
              <a:rPr lang="en-US" dirty="0"/>
              <a:t> OU </a:t>
            </a:r>
            <a:r>
              <a:rPr lang="en-US" dirty="0">
                <a:hlinkClick r:id="rId7"/>
              </a:rPr>
              <a:t>Firefox</a:t>
            </a:r>
            <a:r>
              <a:rPr lang="en-US" dirty="0"/>
              <a:t> 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326" y="2983260"/>
            <a:ext cx="5935588" cy="59355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066" y="7197489"/>
            <a:ext cx="9925325" cy="37375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13602" y="7207468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2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Parece ser muito mais código, mas é compensado no uso: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18" y="5503242"/>
            <a:ext cx="7706416" cy="30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 Assíncrono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Outra forma de consumir é através do uso de </a:t>
            </a:r>
            <a:r>
              <a:rPr lang="pt-BR" b="1" dirty="0" err="1">
                <a:solidFill>
                  <a:srgbClr val="1C5FAD"/>
                </a:solidFill>
              </a:rPr>
              <a:t>async</a:t>
            </a:r>
            <a:r>
              <a:rPr lang="pt-BR" dirty="0" smtClean="0"/>
              <a:t> e </a:t>
            </a:r>
            <a:r>
              <a:rPr lang="pt-BR" b="1" dirty="0" err="1">
                <a:solidFill>
                  <a:srgbClr val="1C5FAD"/>
                </a:solidFill>
              </a:rPr>
              <a:t>await</a:t>
            </a:r>
            <a:r>
              <a:rPr lang="pt-BR" dirty="0" smtClean="0"/>
              <a:t> </a:t>
            </a:r>
          </a:p>
          <a:p>
            <a:pPr marL="0" indent="0">
              <a:buNone/>
            </a:pPr>
            <a:r>
              <a:rPr lang="pt-BR" dirty="0" smtClean="0"/>
              <a:t>Usando o arquivo anterior como referência vamos criar um novo </a:t>
            </a:r>
            <a:r>
              <a:rPr lang="pt-BR" b="1" dirty="0" smtClean="0">
                <a:solidFill>
                  <a:srgbClr val="1C5FAD"/>
                </a:solidFill>
              </a:rPr>
              <a:t>file-async-await.js</a:t>
            </a:r>
            <a:endParaRPr lang="pt-BR" b="1" dirty="0">
              <a:solidFill>
                <a:srgbClr val="1C5FAD"/>
              </a:solidFill>
            </a:endParaRP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726" y="5935588"/>
            <a:ext cx="78105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err="1"/>
              <a:t>CommonJS</a:t>
            </a:r>
            <a:r>
              <a:rPr lang="pt-BR" dirty="0"/>
              <a:t> → </a:t>
            </a:r>
            <a:r>
              <a:rPr lang="pt-BR" dirty="0" err="1"/>
              <a:t>require</a:t>
            </a:r>
            <a:r>
              <a:rPr lang="pt-BR" dirty="0"/>
              <a:t>, </a:t>
            </a:r>
            <a:r>
              <a:rPr lang="pt-BR" dirty="0" err="1"/>
              <a:t>module.exports</a:t>
            </a:r>
            <a:r>
              <a:rPr lang="pt-BR" dirty="0"/>
              <a:t>, </a:t>
            </a:r>
            <a:r>
              <a:rPr lang="pt-BR" dirty="0" err="1"/>
              <a:t>exports.foo</a:t>
            </a:r>
            <a:endParaRPr lang="pt-BR" dirty="0"/>
          </a:p>
          <a:p>
            <a:r>
              <a:rPr lang="pt-BR" dirty="0" smtClean="0"/>
              <a:t>ES6 </a:t>
            </a:r>
            <a:r>
              <a:rPr lang="pt-BR" dirty="0"/>
              <a:t>→ </a:t>
            </a:r>
            <a:r>
              <a:rPr lang="pt-BR" dirty="0" err="1"/>
              <a:t>import</a:t>
            </a:r>
            <a:r>
              <a:rPr lang="pt-BR" dirty="0"/>
              <a:t>, </a:t>
            </a:r>
            <a:r>
              <a:rPr lang="pt-BR" dirty="0" err="1"/>
              <a:t>export</a:t>
            </a:r>
            <a:r>
              <a:rPr lang="pt-BR" dirty="0"/>
              <a:t> default, </a:t>
            </a:r>
            <a:r>
              <a:rPr lang="pt-BR" dirty="0" err="1" smtClean="0"/>
              <a:t>export</a:t>
            </a:r>
            <a:endParaRPr lang="pt-BR" dirty="0" smtClean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76" y="6507451"/>
            <a:ext cx="5662521" cy="461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4" y="7185155"/>
            <a:ext cx="5688826" cy="24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Exemplo </a:t>
            </a:r>
            <a:r>
              <a:rPr lang="pt-BR" b="1" dirty="0" smtClean="0">
                <a:solidFill>
                  <a:srgbClr val="1C5FAD"/>
                </a:solidFill>
              </a:rPr>
              <a:t>modules</a:t>
            </a:r>
            <a:r>
              <a:rPr lang="pt-BR" dirty="0" smtClean="0"/>
              <a:t> com </a:t>
            </a:r>
            <a:r>
              <a:rPr lang="pt-BR" b="1" dirty="0" err="1" smtClean="0">
                <a:solidFill>
                  <a:srgbClr val="1C5FAD"/>
                </a:solidFill>
              </a:rPr>
              <a:t>ts</a:t>
            </a:r>
            <a:r>
              <a:rPr lang="pt-BR" b="1" dirty="0" smtClean="0">
                <a:solidFill>
                  <a:srgbClr val="1C5FAD"/>
                </a:solidFill>
              </a:rPr>
              <a:t>-node</a:t>
            </a:r>
            <a:r>
              <a:rPr lang="pt-BR" dirty="0" smtClean="0"/>
              <a:t> (uso em produção demanda configuração)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66" y="5503540"/>
            <a:ext cx="2295525" cy="3571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26" y="5503540"/>
            <a:ext cx="5184576" cy="35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Antes de nos aprofundar vamos criar outro repositório </a:t>
            </a:r>
            <a:r>
              <a:rPr lang="pt-BR" b="1" dirty="0" err="1" smtClean="0">
                <a:solidFill>
                  <a:srgbClr val="1C5FAD"/>
                </a:solidFill>
              </a:rPr>
              <a:t>Git</a:t>
            </a:r>
            <a:r>
              <a:rPr lang="pt-BR" dirty="0" smtClean="0"/>
              <a:t>, você se lembra? Chamaremos de </a:t>
            </a:r>
            <a:r>
              <a:rPr lang="pt-BR" b="1" dirty="0" err="1" smtClean="0">
                <a:solidFill>
                  <a:srgbClr val="1C5FAD"/>
                </a:solidFill>
              </a:rPr>
              <a:t>dependencies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 smtClean="0"/>
              <a:t>e nele criaremos o arquivo </a:t>
            </a:r>
            <a:r>
              <a:rPr lang="pt-BR" b="1" dirty="0">
                <a:solidFill>
                  <a:srgbClr val="1C5FAD"/>
                </a:solidFill>
              </a:rPr>
              <a:t>transform-string.js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34" y="5719564"/>
            <a:ext cx="7848872" cy="42739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7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34" y="4551691"/>
            <a:ext cx="7814839" cy="53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>
                <a:solidFill>
                  <a:srgbClr val="1C5FAD"/>
                </a:solidFill>
              </a:rPr>
              <a:t>install</a:t>
            </a:r>
            <a:r>
              <a:rPr lang="pt-BR" b="1" dirty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chalk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 smtClean="0"/>
              <a:t>VS </a:t>
            </a:r>
            <a:r>
              <a:rPr lang="pt-BR" b="1" dirty="0" err="1">
                <a:solidFill>
                  <a:srgbClr val="1C5FAD"/>
                </a:solidFill>
              </a:rPr>
              <a:t>npm</a:t>
            </a:r>
            <a:r>
              <a:rPr lang="pt-BR" b="1" dirty="0">
                <a:solidFill>
                  <a:srgbClr val="1C5FAD"/>
                </a:solidFill>
              </a:rPr>
              <a:t> </a:t>
            </a:r>
            <a:r>
              <a:rPr lang="pt-BR" b="1" dirty="0" err="1">
                <a:solidFill>
                  <a:srgbClr val="1C5FAD"/>
                </a:solidFill>
              </a:rPr>
              <a:t>install</a:t>
            </a:r>
            <a:r>
              <a:rPr lang="pt-BR" b="1" dirty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chalk</a:t>
            </a:r>
            <a:r>
              <a:rPr lang="pt-BR" b="1" dirty="0" smtClean="0">
                <a:solidFill>
                  <a:srgbClr val="1C5FAD"/>
                </a:solidFill>
              </a:rPr>
              <a:t> --</a:t>
            </a:r>
            <a:r>
              <a:rPr lang="pt-BR" b="1" dirty="0" err="1" smtClean="0">
                <a:solidFill>
                  <a:srgbClr val="1C5FAD"/>
                </a:solidFill>
              </a:rPr>
              <a:t>save</a:t>
            </a:r>
            <a:endParaRPr lang="pt-BR" b="1" dirty="0" smtClean="0">
              <a:solidFill>
                <a:srgbClr val="1C5FAD"/>
              </a:solidFill>
            </a:endParaRPr>
          </a:p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init</a:t>
            </a:r>
            <a:endParaRPr lang="pt-BR" b="1" dirty="0" smtClean="0">
              <a:solidFill>
                <a:srgbClr val="1C5FAD"/>
              </a:solidFill>
            </a:endParaRPr>
          </a:p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view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chalk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versions</a:t>
            </a:r>
            <a:endParaRPr lang="pt-BR" b="1" dirty="0" smtClean="0">
              <a:solidFill>
                <a:srgbClr val="1C5FAD"/>
              </a:solidFill>
            </a:endParaRPr>
          </a:p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install</a:t>
            </a:r>
            <a:r>
              <a:rPr lang="pt-BR" b="1" dirty="0" smtClean="0">
                <a:solidFill>
                  <a:srgbClr val="1C5FAD"/>
                </a:solidFill>
              </a:rPr>
              <a:t> chalk@4.1.1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list</a:t>
            </a:r>
            <a:endParaRPr lang="pt-BR" b="1" dirty="0" smtClean="0">
              <a:solidFill>
                <a:srgbClr val="1C5FAD"/>
              </a:solidFill>
            </a:endParaRPr>
          </a:p>
          <a:p>
            <a:r>
              <a:rPr lang="pt-BR" b="1" dirty="0" smtClean="0">
                <a:solidFill>
                  <a:srgbClr val="1C5FAD"/>
                </a:solidFill>
              </a:rPr>
              <a:t>^(</a:t>
            </a:r>
            <a:r>
              <a:rPr lang="pt-BR" b="1" dirty="0" err="1" smtClean="0">
                <a:solidFill>
                  <a:srgbClr val="1C5FAD"/>
                </a:solidFill>
              </a:rPr>
              <a:t>minor</a:t>
            </a:r>
            <a:r>
              <a:rPr lang="pt-BR" b="1" dirty="0" smtClean="0">
                <a:solidFill>
                  <a:srgbClr val="1C5FAD"/>
                </a:solidFill>
              </a:rPr>
              <a:t>) ~(patch)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npm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install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b="1" dirty="0" err="1" smtClean="0">
                <a:solidFill>
                  <a:srgbClr val="1C5FAD"/>
                </a:solidFill>
              </a:rPr>
              <a:t>nodemon</a:t>
            </a:r>
            <a:r>
              <a:rPr lang="pt-BR" b="1" dirty="0" smtClean="0">
                <a:solidFill>
                  <a:srgbClr val="1C5FAD"/>
                </a:solidFill>
              </a:rPr>
              <a:t> -g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9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u="sng" dirty="0" smtClean="0"/>
              <a:t>Desafio:</a:t>
            </a:r>
            <a:r>
              <a:rPr lang="pt-BR" dirty="0" smtClean="0"/>
              <a:t> utilizando essas referências implemente uma funcionalidade para que dado uma </a:t>
            </a:r>
            <a:r>
              <a:rPr lang="pt-BR" b="1" dirty="0" smtClean="0">
                <a:solidFill>
                  <a:srgbClr val="1C5FAD"/>
                </a:solidFill>
              </a:rPr>
              <a:t>letra</a:t>
            </a:r>
            <a:r>
              <a:rPr lang="pt-BR" dirty="0" smtClean="0"/>
              <a:t> e um </a:t>
            </a:r>
            <a:r>
              <a:rPr lang="pt-BR" b="1" dirty="0" smtClean="0">
                <a:solidFill>
                  <a:srgbClr val="1C5FAD"/>
                </a:solidFill>
              </a:rPr>
              <a:t>caminho de arquivo</a:t>
            </a:r>
            <a:r>
              <a:rPr lang="pt-BR" dirty="0" smtClean="0"/>
              <a:t> de entrada, ela retorne</a:t>
            </a:r>
            <a:r>
              <a:rPr lang="en-US" dirty="0" smtClean="0"/>
              <a:t>:</a:t>
            </a:r>
          </a:p>
          <a:p>
            <a:pPr lvl="1"/>
            <a:r>
              <a:rPr lang="pt-BR" dirty="0" smtClean="0"/>
              <a:t>o conteúdo do arquivo</a:t>
            </a:r>
          </a:p>
          <a:p>
            <a:pPr lvl="1"/>
            <a:r>
              <a:rPr lang="pt-BR" dirty="0" smtClean="0"/>
              <a:t>as ocorrências da letra coloridas</a:t>
            </a:r>
          </a:p>
          <a:p>
            <a:pPr lvl="1"/>
            <a:r>
              <a:rPr lang="pt-BR" dirty="0" smtClean="0"/>
              <a:t>após o conteúdo do arquivo o total de ocorrências da palavra informada. </a:t>
            </a:r>
          </a:p>
          <a:p>
            <a:r>
              <a:rPr lang="pt-BR" dirty="0" smtClean="0"/>
              <a:t>Crie esse nova funcionalidade em um novo arquivo dentro do diretório </a:t>
            </a:r>
            <a:r>
              <a:rPr lang="pt-BR" b="1" dirty="0" err="1" smtClean="0">
                <a:solidFill>
                  <a:srgbClr val="1C5FAD"/>
                </a:solidFill>
              </a:rPr>
              <a:t>dependencies</a:t>
            </a:r>
            <a:r>
              <a:rPr lang="pt-BR" b="1" dirty="0" smtClean="0">
                <a:solidFill>
                  <a:srgbClr val="1C5FAD"/>
                </a:solidFill>
              </a:rPr>
              <a:t>. </a:t>
            </a:r>
            <a:r>
              <a:rPr lang="pt-BR" u="sng" dirty="0"/>
              <a:t>D</a:t>
            </a:r>
            <a:r>
              <a:rPr lang="pt-BR" u="sng" dirty="0" smtClean="0"/>
              <a:t>ê um nome significativo</a:t>
            </a:r>
            <a:r>
              <a:rPr lang="pt-BR" dirty="0" smtClean="0"/>
              <a:t>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0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Dependências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74" y="5485453"/>
            <a:ext cx="9134543" cy="3497012"/>
          </a:xfrm>
          <a:prstGeom prst="rect">
            <a:avLst/>
          </a:prstGeom>
        </p:spPr>
      </p:pic>
      <p:sp>
        <p:nvSpPr>
          <p:cNvPr id="12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8270" y="4135388"/>
            <a:ext cx="13538200" cy="2088257"/>
          </a:xfrm>
        </p:spPr>
        <p:txBody>
          <a:bodyPr/>
          <a:lstStyle/>
          <a:p>
            <a:r>
              <a:rPr lang="pt-BR" dirty="0" err="1" smtClean="0"/>
              <a:t>String</a:t>
            </a:r>
            <a:r>
              <a:rPr lang="pt-BR" dirty="0" smtClean="0"/>
              <a:t>/literal possui o método </a:t>
            </a:r>
            <a:r>
              <a:rPr lang="pt-BR" dirty="0" err="1" smtClean="0"/>
              <a:t>substring</a:t>
            </a:r>
            <a:r>
              <a:rPr lang="pt-BR" dirty="0" smtClean="0"/>
              <a:t>(inicial)/</a:t>
            </a:r>
            <a:r>
              <a:rPr lang="pt-BR" dirty="0" err="1" smtClean="0"/>
              <a:t>substring</a:t>
            </a:r>
            <a:r>
              <a:rPr lang="pt-BR" dirty="0" smtClean="0"/>
              <a:t>(inicial</a:t>
            </a:r>
            <a:r>
              <a:rPr lang="pt-BR" dirty="0"/>
              <a:t>, final</a:t>
            </a:r>
            <a:r>
              <a:rPr lang="pt-BR" dirty="0" smtClean="0"/>
              <a:t>)</a:t>
            </a:r>
          </a:p>
          <a:p>
            <a:r>
              <a:rPr lang="pt-BR" dirty="0" smtClean="0"/>
              <a:t>Tente evoluir a solução depois para capturar </a:t>
            </a:r>
            <a:r>
              <a:rPr lang="pt-BR" b="1" dirty="0" smtClean="0">
                <a:solidFill>
                  <a:srgbClr val="1C5FAD"/>
                </a:solidFill>
              </a:rPr>
              <a:t>palavras</a:t>
            </a:r>
            <a:endParaRPr lang="pt-BR" b="1" dirty="0">
              <a:solidFill>
                <a:srgbClr val="1C5F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u="sng" dirty="0" smtClean="0">
                <a:solidFill>
                  <a:srgbClr val="629DD1"/>
                </a:solidFill>
                <a:hlinkClick r:id="rId2"/>
              </a:rPr>
              <a:t>Pesquisa </a:t>
            </a:r>
            <a:r>
              <a:rPr lang="pt-BR" u="sng" dirty="0">
                <a:solidFill>
                  <a:srgbClr val="629DD1"/>
                </a:solidFill>
                <a:hlinkClick r:id="rId2"/>
              </a:rPr>
              <a:t>CSO/ESG(2020</a:t>
            </a:r>
            <a:r>
              <a:rPr lang="pt-BR" dirty="0" smtClean="0">
                <a:solidFill>
                  <a:srgbClr val="629DD1"/>
                </a:solidFill>
                <a:hlinkClick r:id="rId2"/>
              </a:rPr>
              <a:t>)</a:t>
            </a:r>
            <a:r>
              <a:rPr lang="pt-BR" dirty="0">
                <a:solidFill>
                  <a:srgbClr val="629DD1"/>
                </a:solidFill>
              </a:rPr>
              <a:t> </a:t>
            </a:r>
            <a:r>
              <a:rPr lang="pt-BR" b="1" dirty="0">
                <a:solidFill>
                  <a:srgbClr val="2D65C9"/>
                </a:solidFill>
              </a:rPr>
              <a:t>37</a:t>
            </a:r>
            <a:r>
              <a:rPr lang="pt-BR" b="1" dirty="0">
                <a:solidFill>
                  <a:srgbClr val="1C5FAD"/>
                </a:solidFill>
              </a:rPr>
              <a:t>8</a:t>
            </a:r>
            <a:r>
              <a:rPr lang="pt-BR" dirty="0"/>
              <a:t> desenvolvedores e profissionais de segurança: </a:t>
            </a:r>
            <a:r>
              <a:rPr lang="en-US" dirty="0" smtClean="0"/>
              <a:t>​</a:t>
            </a:r>
          </a:p>
          <a:p>
            <a:r>
              <a:rPr lang="pt-BR" b="1" dirty="0" smtClean="0">
                <a:solidFill>
                  <a:srgbClr val="2D65C9"/>
                </a:solidFill>
              </a:rPr>
              <a:t>430</a:t>
            </a:r>
            <a:r>
              <a:rPr lang="pt-BR" b="1" dirty="0">
                <a:solidFill>
                  <a:srgbClr val="2D65C9"/>
                </a:solidFill>
              </a:rPr>
              <a:t>% </a:t>
            </a:r>
            <a:r>
              <a:rPr lang="pt-BR" dirty="0">
                <a:solidFill>
                  <a:srgbClr val="000000"/>
                </a:solidFill>
              </a:rPr>
              <a:t>aumento </a:t>
            </a:r>
            <a:r>
              <a:rPr lang="pt-BR" dirty="0"/>
              <a:t>anual</a:t>
            </a:r>
            <a:r>
              <a:rPr lang="pt-BR" dirty="0">
                <a:solidFill>
                  <a:srgbClr val="000000"/>
                </a:solidFill>
              </a:rPr>
              <a:t> de ataques a projetos open-</a:t>
            </a:r>
            <a:r>
              <a:rPr lang="pt-BR" dirty="0" err="1">
                <a:solidFill>
                  <a:srgbClr val="000000"/>
                </a:solidFill>
              </a:rPr>
              <a:t>source</a:t>
            </a:r>
            <a:r>
              <a:rPr lang="en-US" dirty="0"/>
              <a:t>​</a:t>
            </a:r>
          </a:p>
          <a:p>
            <a:pPr fontAlgn="base"/>
            <a:r>
              <a:rPr lang="pt-BR" b="1" dirty="0">
                <a:solidFill>
                  <a:srgbClr val="2D65C9"/>
                </a:solidFill>
              </a:rPr>
              <a:t>79 </a:t>
            </a:r>
            <a:r>
              <a:rPr lang="pt-BR" dirty="0">
                <a:solidFill>
                  <a:srgbClr val="000000"/>
                </a:solidFill>
              </a:rPr>
              <a:t>outros 3PPs são usados em média por cada 3PP disponibilizados via </a:t>
            </a:r>
            <a:r>
              <a:rPr lang="pt-BR" dirty="0" err="1">
                <a:solidFill>
                  <a:srgbClr val="000000"/>
                </a:solidFill>
              </a:rPr>
              <a:t>npm</a:t>
            </a:r>
            <a:r>
              <a:rPr lang="pt-BR" dirty="0">
                <a:solidFill>
                  <a:srgbClr val="000000"/>
                </a:solidFill>
              </a:rPr>
              <a:t> de em média </a:t>
            </a:r>
            <a:r>
              <a:rPr lang="pt-BR" b="1" dirty="0">
                <a:solidFill>
                  <a:srgbClr val="2D65C9"/>
                </a:solidFill>
              </a:rPr>
              <a:t>39</a:t>
            </a:r>
            <a:r>
              <a:rPr lang="pt-BR" dirty="0">
                <a:solidFill>
                  <a:srgbClr val="000000"/>
                </a:solidFill>
              </a:rPr>
              <a:t> diferente mantenedores</a:t>
            </a:r>
            <a:r>
              <a:rPr lang="en-US" dirty="0"/>
              <a:t>​</a:t>
            </a:r>
          </a:p>
          <a:p>
            <a:pPr fontAlgn="base"/>
            <a:r>
              <a:rPr lang="pt-BR" b="1" dirty="0">
                <a:solidFill>
                  <a:srgbClr val="2D65C9"/>
                </a:solidFill>
              </a:rPr>
              <a:t>5 </a:t>
            </a:r>
            <a:r>
              <a:rPr lang="pt-BR" dirty="0">
                <a:solidFill>
                  <a:srgbClr val="000000"/>
                </a:solidFill>
              </a:rPr>
              <a:t>principais pacotes são usados por 134mil+ outros pacotes</a:t>
            </a:r>
            <a:r>
              <a:rPr lang="en-US" dirty="0"/>
              <a:t>​</a:t>
            </a:r>
          </a:p>
          <a:p>
            <a:pPr fontAlgn="base"/>
            <a:r>
              <a:rPr lang="pt-BR" b="1" dirty="0">
                <a:solidFill>
                  <a:srgbClr val="2D65C9"/>
                </a:solidFill>
              </a:rPr>
              <a:t>50% </a:t>
            </a:r>
            <a:r>
              <a:rPr lang="pt-BR" dirty="0">
                <a:solidFill>
                  <a:srgbClr val="000000"/>
                </a:solidFill>
              </a:rPr>
              <a:t>do código é composto </a:t>
            </a:r>
            <a:r>
              <a:rPr lang="pt-BR">
                <a:solidFill>
                  <a:srgbClr val="000000"/>
                </a:solidFill>
              </a:rPr>
              <a:t>de </a:t>
            </a:r>
            <a:r>
              <a:rPr lang="pt-BR" smtClean="0">
                <a:solidFill>
                  <a:srgbClr val="000000"/>
                </a:solidFill>
              </a:rPr>
              <a:t>open-source</a:t>
            </a:r>
            <a:r>
              <a:rPr lang="pt-BR" dirty="0">
                <a:solidFill>
                  <a:srgbClr val="000000"/>
                </a:solidFill>
              </a:rPr>
              <a:t>, mas apenas </a:t>
            </a:r>
            <a:r>
              <a:rPr lang="pt-BR" b="1" dirty="0">
                <a:solidFill>
                  <a:srgbClr val="2D65C9"/>
                </a:solidFill>
              </a:rPr>
              <a:t>48%</a:t>
            </a:r>
            <a:r>
              <a:rPr lang="pt-BR" dirty="0">
                <a:solidFill>
                  <a:srgbClr val="000000"/>
                </a:solidFill>
              </a:rPr>
              <a:t> das empresas investiram em medidas</a:t>
            </a:r>
            <a:r>
              <a:rPr lang="pt-BR" dirty="0"/>
              <a:t>​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18046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Node.js é um ambiente de execução em </a:t>
            </a:r>
            <a:r>
              <a:rPr lang="pt-BR" dirty="0" err="1" smtClean="0"/>
              <a:t>JavaScript</a:t>
            </a:r>
            <a:r>
              <a:rPr lang="pt-BR" dirty="0" smtClean="0"/>
              <a:t>.</a:t>
            </a:r>
          </a:p>
          <a:p>
            <a:r>
              <a:rPr lang="pt-BR" dirty="0" smtClean="0"/>
              <a:t>Foi desenvolvido sob a V8 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 err="1" smtClean="0"/>
              <a:t>engine</a:t>
            </a:r>
            <a:r>
              <a:rPr lang="pt-BR" dirty="0" smtClean="0"/>
              <a:t>, da Google e também open-</a:t>
            </a:r>
            <a:r>
              <a:rPr lang="pt-BR" dirty="0" err="1" smtClean="0"/>
              <a:t>source</a:t>
            </a:r>
            <a:r>
              <a:rPr lang="pt-BR" dirty="0" smtClean="0"/>
              <a:t>.</a:t>
            </a:r>
          </a:p>
          <a:p>
            <a:r>
              <a:rPr lang="pt-BR" dirty="0" smtClean="0"/>
              <a:t>Usada pelo Chrome, Node.js e outras aplicações é o que permite a execução </a:t>
            </a:r>
            <a:r>
              <a:rPr lang="pt-BR" dirty="0" err="1" smtClean="0"/>
              <a:t>standalone</a:t>
            </a:r>
            <a:r>
              <a:rPr lang="pt-BR" dirty="0" smtClean="0"/>
              <a:t>, sem a necessidade de um browser.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9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7595" y="6871692"/>
            <a:ext cx="4190199" cy="256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49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base"/>
            <a:r>
              <a:rPr lang="en-US" dirty="0" err="1" smtClean="0"/>
              <a:t>Pontos</a:t>
            </a:r>
            <a:r>
              <a:rPr lang="en-US" dirty="0" smtClean="0"/>
              <a:t> de </a:t>
            </a:r>
            <a:r>
              <a:rPr lang="en-US" dirty="0" err="1" smtClean="0"/>
              <a:t>atenção</a:t>
            </a:r>
            <a:r>
              <a:rPr lang="en-US" dirty="0" smtClean="0"/>
              <a:t>:</a:t>
            </a:r>
          </a:p>
          <a:p>
            <a:pPr lvl="1" fontAlgn="base"/>
            <a:r>
              <a:rPr lang="en-US" dirty="0" smtClean="0"/>
              <a:t>3PP </a:t>
            </a:r>
            <a:r>
              <a:rPr lang="en-US" dirty="0"/>
              <a:t>(Third Party Product)​</a:t>
            </a:r>
          </a:p>
          <a:p>
            <a:pPr lvl="1" fontAlgn="base"/>
            <a:r>
              <a:rPr lang="en-US" dirty="0" smtClean="0"/>
              <a:t>FOSS </a:t>
            </a:r>
            <a:r>
              <a:rPr lang="en-US" dirty="0"/>
              <a:t>(Free Open-Source Software)​</a:t>
            </a:r>
          </a:p>
          <a:p>
            <a:pPr lvl="1" fontAlgn="base"/>
            <a:r>
              <a:rPr lang="en-US" dirty="0" smtClean="0"/>
              <a:t>Docker </a:t>
            </a:r>
            <a:r>
              <a:rPr lang="en-US" dirty="0"/>
              <a:t>images</a:t>
            </a:r>
            <a:r>
              <a:rPr lang="en-US" dirty="0" smtClean="0"/>
              <a:t>​</a:t>
            </a:r>
            <a:endParaRPr lang="en-US" dirty="0"/>
          </a:p>
          <a:p>
            <a:pPr fontAlgn="base"/>
            <a:r>
              <a:rPr lang="en-US" dirty="0" err="1" smtClean="0"/>
              <a:t>Proteções</a:t>
            </a:r>
            <a:r>
              <a:rPr lang="en-US" dirty="0"/>
              <a:t>:​</a:t>
            </a:r>
          </a:p>
          <a:p>
            <a:pPr lvl="1" fontAlgn="base"/>
            <a:r>
              <a:rPr lang="en-US" dirty="0"/>
              <a:t> </a:t>
            </a:r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versões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​</a:t>
            </a:r>
          </a:p>
          <a:p>
            <a:pPr lvl="1" fontAlgn="base"/>
            <a:r>
              <a:rPr lang="en-US" dirty="0"/>
              <a:t> </a:t>
            </a:r>
            <a:r>
              <a:rPr lang="en-US" dirty="0" err="1" smtClean="0"/>
              <a:t>Repositório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versões</a:t>
            </a:r>
            <a:r>
              <a:rPr lang="en-US" dirty="0"/>
              <a:t> </a:t>
            </a:r>
            <a:r>
              <a:rPr lang="en-US" dirty="0" err="1"/>
              <a:t>estáveis</a:t>
            </a:r>
            <a:r>
              <a:rPr lang="en-US" dirty="0"/>
              <a:t> / checksum​</a:t>
            </a:r>
          </a:p>
          <a:p>
            <a:pPr lvl="1" fontAlgn="base"/>
            <a:r>
              <a:rPr lang="en-US" dirty="0"/>
              <a:t> </a:t>
            </a:r>
            <a:r>
              <a:rPr lang="en-US" dirty="0" smtClean="0"/>
              <a:t>Testes </a:t>
            </a:r>
            <a:r>
              <a:rPr lang="en-US" dirty="0"/>
              <a:t>de </a:t>
            </a:r>
            <a:r>
              <a:rPr lang="en-US" dirty="0" err="1"/>
              <a:t>Integração</a:t>
            </a:r>
            <a:endParaRPr lang="en-US" dirty="0"/>
          </a:p>
          <a:p>
            <a:pPr fontAlgn="base"/>
            <a:r>
              <a:rPr lang="sv-SE" u="sng" dirty="0">
                <a:hlinkClick r:id="rId2"/>
              </a:rPr>
              <a:t>https://github.com/nodejs/node/issues</a:t>
            </a:r>
            <a:endParaRPr lang="sv-SE" dirty="0"/>
          </a:p>
          <a:p>
            <a:pPr fontAlgn="base"/>
            <a:r>
              <a:rPr lang="sv-SE" u="sng" dirty="0" smtClean="0">
                <a:hlinkClick r:id="rId3"/>
              </a:rPr>
              <a:t>https</a:t>
            </a:r>
            <a:r>
              <a:rPr lang="sv-SE" u="sng" dirty="0">
                <a:hlinkClick r:id="rId3"/>
              </a:rPr>
              <a:t>://nodejs.org/en/security/</a:t>
            </a:r>
            <a:endParaRPr lang="sv-SE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18438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Desde 1969 a comunicação entre computadores é realidade, mas utilizando protocolos como Telnet, FTP, HTTP. Mais tarde CORBA, RMI(RPC Sun) e DCOM (Microsoft). Tudo muito difícil de integrar.</a:t>
            </a:r>
          </a:p>
          <a:p>
            <a:r>
              <a:rPr lang="pt-BR" dirty="0" smtClean="0"/>
              <a:t>W3C, IETF e Roy Fielding trabalhavam nos padrões URI, HTTP, HTML.</a:t>
            </a:r>
          </a:p>
          <a:p>
            <a:r>
              <a:rPr lang="pt-BR" dirty="0" smtClean="0"/>
              <a:t>No início dos anos 2000 surgem sob o HTTP</a:t>
            </a:r>
          </a:p>
          <a:p>
            <a:pPr lvl="1"/>
            <a:r>
              <a:rPr lang="pt-BR" dirty="0" smtClean="0"/>
              <a:t>SOAP (</a:t>
            </a:r>
            <a:r>
              <a:rPr lang="pt-BR" dirty="0" err="1" smtClean="0"/>
              <a:t>Simple</a:t>
            </a:r>
            <a:r>
              <a:rPr lang="pt-BR" dirty="0" smtClean="0"/>
              <a:t> </a:t>
            </a:r>
            <a:r>
              <a:rPr lang="pt-BR" dirty="0" err="1" smtClean="0"/>
              <a:t>Object</a:t>
            </a:r>
            <a:r>
              <a:rPr lang="pt-BR" dirty="0" smtClean="0"/>
              <a:t> Access </a:t>
            </a:r>
            <a:r>
              <a:rPr lang="pt-BR" dirty="0" err="1" smtClean="0"/>
              <a:t>Protocol</a:t>
            </a:r>
            <a:r>
              <a:rPr lang="pt-BR" dirty="0" smtClean="0"/>
              <a:t>) e WSDL (Web Service </a:t>
            </a:r>
            <a:r>
              <a:rPr lang="pt-BR" dirty="0" err="1" smtClean="0"/>
              <a:t>Definition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r>
              <a:rPr lang="pt-BR" dirty="0" smtClean="0"/>
              <a:t>), baseados em XML</a:t>
            </a:r>
          </a:p>
          <a:p>
            <a:pPr lvl="1"/>
            <a:r>
              <a:rPr lang="pt-BR" dirty="0" smtClean="0"/>
              <a:t>REST (</a:t>
            </a:r>
            <a:r>
              <a:rPr lang="pt-BR" dirty="0" err="1" smtClean="0"/>
              <a:t>REpresentational</a:t>
            </a:r>
            <a:r>
              <a:rPr lang="pt-BR" dirty="0" smtClean="0"/>
              <a:t> </a:t>
            </a:r>
            <a:r>
              <a:rPr lang="pt-BR" dirty="0" err="1"/>
              <a:t>S</a:t>
            </a:r>
            <a:r>
              <a:rPr lang="pt-BR" dirty="0" err="1" smtClean="0"/>
              <a:t>tate</a:t>
            </a:r>
            <a:r>
              <a:rPr lang="pt-BR" dirty="0" smtClean="0"/>
              <a:t> </a:t>
            </a:r>
            <a:r>
              <a:rPr lang="pt-BR" dirty="0" err="1" smtClean="0"/>
              <a:t>Transfer</a:t>
            </a:r>
            <a:r>
              <a:rPr lang="pt-BR" dirty="0" smtClean="0"/>
              <a:t>), estilo arquitetural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2771815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510" y="4351412"/>
            <a:ext cx="12181569" cy="289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vat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8270" y="4135388"/>
            <a:ext cx="13538200" cy="2088257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URI (</a:t>
            </a:r>
            <a:r>
              <a:rPr lang="pt-BR" dirty="0" err="1" smtClean="0"/>
              <a:t>Uniform</a:t>
            </a:r>
            <a:r>
              <a:rPr lang="pt-BR" dirty="0" smtClean="0"/>
              <a:t> </a:t>
            </a:r>
            <a:r>
              <a:rPr lang="pt-BR" dirty="0" err="1" smtClean="0"/>
              <a:t>Resource</a:t>
            </a:r>
            <a:r>
              <a:rPr lang="pt-BR" dirty="0" smtClean="0"/>
              <a:t> </a:t>
            </a:r>
            <a:r>
              <a:rPr lang="pt-BR" dirty="0" err="1" smtClean="0"/>
              <a:t>Identifier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337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8270" y="4135388"/>
            <a:ext cx="13538200" cy="2088257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HTTP (Hypertext </a:t>
            </a:r>
            <a:r>
              <a:rPr lang="pt-BR" dirty="0" err="1" smtClean="0"/>
              <a:t>Transfer</a:t>
            </a:r>
            <a:r>
              <a:rPr lang="pt-BR" dirty="0" smtClean="0"/>
              <a:t> </a:t>
            </a:r>
            <a:r>
              <a:rPr lang="pt-BR" dirty="0" err="1" smtClean="0"/>
              <a:t>Protocol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24680"/>
              </p:ext>
            </p:extLst>
          </p:nvPr>
        </p:nvGraphicFramePr>
        <p:xfrm>
          <a:off x="1391899" y="4999484"/>
          <a:ext cx="12190941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563">
                  <a:extLst>
                    <a:ext uri="{9D8B030D-6E8A-4147-A177-3AD203B41FA5}">
                      <a16:colId xmlns:a16="http://schemas.microsoft.com/office/drawing/2014/main" val="2175282843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1994509937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2445841011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563728162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2324853915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1922443729"/>
                    </a:ext>
                  </a:extLst>
                </a:gridCol>
                <a:gridCol w="1741563">
                  <a:extLst>
                    <a:ext uri="{9D8B030D-6E8A-4147-A177-3AD203B41FA5}">
                      <a16:colId xmlns:a16="http://schemas.microsoft.com/office/drawing/2014/main" val="2678176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Request method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Request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payload body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Response payload body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Idempotent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Cacheable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43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8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7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2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14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>
                          <a:solidFill>
                            <a:srgbClr val="0645A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u="none" strike="noStrike" dirty="0">
                          <a:solidFill>
                            <a:srgbClr val="3366B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7231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5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 tooltip="RFC (identifier)"/>
                        </a:rPr>
                        <a:t>RFC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5789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081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8270" y="4135388"/>
            <a:ext cx="13538200" cy="2088257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HTTP response status </a:t>
            </a:r>
            <a:r>
              <a:rPr lang="pt-BR" dirty="0" err="1" smtClean="0"/>
              <a:t>codes</a:t>
            </a:r>
            <a:endParaRPr lang="pt-BR" dirty="0" smtClean="0"/>
          </a:p>
          <a:p>
            <a:r>
              <a:rPr lang="pt-BR" dirty="0" err="1"/>
              <a:t>Informational</a:t>
            </a:r>
            <a:r>
              <a:rPr lang="pt-BR" dirty="0"/>
              <a:t> responses (100–199)</a:t>
            </a:r>
          </a:p>
          <a:p>
            <a:r>
              <a:rPr lang="pt-BR" dirty="0" err="1"/>
              <a:t>Successful</a:t>
            </a:r>
            <a:r>
              <a:rPr lang="pt-BR" dirty="0"/>
              <a:t> responses (200–299)</a:t>
            </a:r>
          </a:p>
          <a:p>
            <a:r>
              <a:rPr lang="pt-BR" dirty="0" err="1"/>
              <a:t>Redirects</a:t>
            </a:r>
            <a:r>
              <a:rPr lang="pt-BR" dirty="0"/>
              <a:t> (300–399)</a:t>
            </a:r>
          </a:p>
          <a:p>
            <a:r>
              <a:rPr lang="pt-BR" dirty="0" err="1"/>
              <a:t>Client</a:t>
            </a:r>
            <a:r>
              <a:rPr lang="pt-BR" dirty="0"/>
              <a:t> </a:t>
            </a:r>
            <a:r>
              <a:rPr lang="pt-BR" dirty="0" err="1"/>
              <a:t>errors</a:t>
            </a:r>
            <a:r>
              <a:rPr lang="pt-BR" dirty="0"/>
              <a:t> (400–499)</a:t>
            </a:r>
          </a:p>
          <a:p>
            <a:r>
              <a:rPr lang="pt-BR" dirty="0"/>
              <a:t>Server </a:t>
            </a:r>
            <a:r>
              <a:rPr lang="pt-BR" dirty="0" err="1"/>
              <a:t>errors</a:t>
            </a:r>
            <a:r>
              <a:rPr lang="pt-BR" dirty="0"/>
              <a:t> (500–599)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5600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/>
              <a:t>Web </a:t>
            </a:r>
            <a:r>
              <a:rPr lang="pt-BR" dirty="0" smtClean="0"/>
              <a:t>Services - REST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Principais métodos/verbos </a:t>
            </a:r>
          </a:p>
          <a:p>
            <a:r>
              <a:rPr lang="pt-BR" dirty="0" smtClean="0"/>
              <a:t>GET – Retorna uma representação do recurso especificado</a:t>
            </a:r>
          </a:p>
          <a:p>
            <a:r>
              <a:rPr lang="pt-BR" dirty="0" smtClean="0"/>
              <a:t>POST – Usado para submeter uma entidade para um recurso especificado</a:t>
            </a:r>
          </a:p>
          <a:p>
            <a:r>
              <a:rPr lang="pt-BR" dirty="0" smtClean="0"/>
              <a:t>PUT – Substitui todas as representações do recurso especificado com os dados da requisição</a:t>
            </a:r>
          </a:p>
          <a:p>
            <a:r>
              <a:rPr lang="pt-BR" dirty="0" smtClean="0"/>
              <a:t>DELETE – Apaga o recurso especificado</a:t>
            </a:r>
          </a:p>
          <a:p>
            <a:r>
              <a:rPr lang="pt-BR" dirty="0" smtClean="0"/>
              <a:t>PATCH – Aplica modificações parciais ao recurso especificado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317890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/>
              <a:t>Web </a:t>
            </a:r>
            <a:r>
              <a:rPr lang="pt-BR" dirty="0" smtClean="0"/>
              <a:t>Services - </a:t>
            </a:r>
            <a:r>
              <a:rPr lang="pt-BR" dirty="0" err="1" smtClean="0"/>
              <a:t>RESTful</a:t>
            </a:r>
            <a:r>
              <a:rPr lang="pt-BR" dirty="0" smtClean="0"/>
              <a:t> API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base"/>
            <a:r>
              <a:rPr lang="pt-BR" b="1" dirty="0" smtClean="0"/>
              <a:t>REST</a:t>
            </a:r>
            <a:r>
              <a:rPr lang="pt-BR" b="1" dirty="0"/>
              <a:t>: </a:t>
            </a:r>
            <a:r>
              <a:rPr lang="pt-BR" dirty="0"/>
              <a:t>conjunto de princípios de arquitetura</a:t>
            </a:r>
          </a:p>
          <a:p>
            <a:pPr fontAlgn="base"/>
            <a:r>
              <a:rPr lang="pt-BR" b="1" dirty="0" err="1"/>
              <a:t>RESTful</a:t>
            </a:r>
            <a:r>
              <a:rPr lang="pt-BR" b="1" dirty="0"/>
              <a:t>:</a:t>
            </a:r>
            <a:r>
              <a:rPr lang="pt-BR" dirty="0"/>
              <a:t> capacidade de determinado sistema aplicar os princípios de REST</a:t>
            </a:r>
            <a:r>
              <a:rPr lang="pt-BR" dirty="0" smtClean="0"/>
              <a:t>.</a:t>
            </a:r>
          </a:p>
          <a:p>
            <a:pPr lvl="1" fontAlgn="base"/>
            <a:r>
              <a:rPr lang="pt-BR" dirty="0" err="1" smtClean="0"/>
              <a:t>Uniform</a:t>
            </a:r>
            <a:r>
              <a:rPr lang="pt-BR" dirty="0" smtClean="0"/>
              <a:t> Interface</a:t>
            </a:r>
          </a:p>
          <a:p>
            <a:pPr lvl="1" fontAlgn="base"/>
            <a:r>
              <a:rPr lang="pt-BR" dirty="0" err="1" smtClean="0"/>
              <a:t>Stateless</a:t>
            </a:r>
            <a:endParaRPr lang="pt-BR" dirty="0" smtClean="0"/>
          </a:p>
          <a:p>
            <a:pPr lvl="1" fontAlgn="base"/>
            <a:r>
              <a:rPr lang="pt-BR" dirty="0" err="1" smtClean="0"/>
              <a:t>Cacheable</a:t>
            </a:r>
            <a:endParaRPr lang="pt-BR" dirty="0" smtClean="0"/>
          </a:p>
          <a:p>
            <a:pPr lvl="1" fontAlgn="base"/>
            <a:r>
              <a:rPr lang="pt-BR" dirty="0" err="1" smtClean="0"/>
              <a:t>Client</a:t>
            </a:r>
            <a:r>
              <a:rPr lang="pt-BR" dirty="0" smtClean="0"/>
              <a:t>-server</a:t>
            </a:r>
          </a:p>
          <a:p>
            <a:pPr lvl="1" fontAlgn="base"/>
            <a:r>
              <a:rPr lang="pt-BR" dirty="0" err="1" smtClean="0"/>
              <a:t>Layered</a:t>
            </a:r>
            <a:r>
              <a:rPr lang="pt-BR" dirty="0" smtClean="0"/>
              <a:t> system</a:t>
            </a:r>
          </a:p>
          <a:p>
            <a:pPr lvl="1" fontAlgn="base"/>
            <a:r>
              <a:rPr lang="pt-BR" dirty="0" smtClean="0"/>
              <a:t>(</a:t>
            </a:r>
            <a:r>
              <a:rPr lang="pt-BR" dirty="0" err="1" smtClean="0"/>
              <a:t>Code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Demand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149307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HTTP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Vamos criar outro repositório </a:t>
            </a:r>
            <a:r>
              <a:rPr lang="pt-BR" b="1" dirty="0" err="1" smtClean="0">
                <a:solidFill>
                  <a:srgbClr val="1C5FAD"/>
                </a:solidFill>
              </a:rPr>
              <a:t>Git</a:t>
            </a:r>
            <a:r>
              <a:rPr lang="pt-BR" dirty="0" smtClean="0"/>
              <a:t>. Chamaremos de </a:t>
            </a:r>
            <a:r>
              <a:rPr lang="pt-BR" b="1" dirty="0" smtClean="0">
                <a:solidFill>
                  <a:srgbClr val="1C5FAD"/>
                </a:solidFill>
              </a:rPr>
              <a:t>server </a:t>
            </a:r>
            <a:r>
              <a:rPr lang="pt-BR" dirty="0" smtClean="0"/>
              <a:t>e nele criaremos o arquivo </a:t>
            </a:r>
            <a:r>
              <a:rPr lang="pt-BR" b="1" dirty="0" smtClean="0">
                <a:solidFill>
                  <a:srgbClr val="1C5FAD"/>
                </a:solidFill>
              </a:rPr>
              <a:t>index.js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58" y="5287516"/>
            <a:ext cx="6696744" cy="45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6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HTTP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No mesmo diretório criaremos um arquivo </a:t>
            </a:r>
            <a:r>
              <a:rPr lang="pt-BR" b="1" dirty="0" smtClean="0">
                <a:solidFill>
                  <a:srgbClr val="1C5FAD"/>
                </a:solidFill>
              </a:rPr>
              <a:t>index.html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702" y="5287516"/>
            <a:ext cx="8050562" cy="41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31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Debug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Depurar (Debug) – “</a:t>
            </a:r>
            <a:r>
              <a:rPr lang="pt-BR" dirty="0" err="1" smtClean="0"/>
              <a:t>Add</a:t>
            </a:r>
            <a:r>
              <a:rPr lang="pt-BR" dirty="0" smtClean="0"/>
              <a:t> </a:t>
            </a:r>
            <a:r>
              <a:rPr lang="pt-BR" dirty="0" err="1" smtClean="0"/>
              <a:t>Configurations</a:t>
            </a:r>
            <a:r>
              <a:rPr lang="pt-BR" dirty="0" smtClean="0"/>
              <a:t>” </a:t>
            </a:r>
            <a:r>
              <a:rPr lang="pt-BR" dirty="0" err="1" smtClean="0"/>
              <a:t>Attach</a:t>
            </a:r>
            <a:r>
              <a:rPr lang="pt-BR" dirty="0" smtClean="0"/>
              <a:t>:</a:t>
            </a:r>
          </a:p>
          <a:p>
            <a:pPr lvl="1"/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49" y="4855468"/>
            <a:ext cx="5742321" cy="3905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046" y="4855468"/>
            <a:ext cx="7000875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046" y="6827133"/>
            <a:ext cx="97345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hlinkClick r:id="rId2"/>
              </a:rPr>
              <a:t>Só clique se quiser fazer parte da comunidade!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1030" name="Picture 6" descr="I&amp;#39;m now Lord BookPirates. My girlfriend bought me one square foot of land  in Scotland.: p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850" y="3219700"/>
            <a:ext cx="2794943" cy="37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 sq ft Plot of Irish Land | Et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54" y="6206790"/>
            <a:ext cx="2866951" cy="28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Vamos criar o último repositório </a:t>
            </a:r>
            <a:r>
              <a:rPr lang="pt-BR" b="1" dirty="0" err="1" smtClean="0">
                <a:solidFill>
                  <a:srgbClr val="1C5FAD"/>
                </a:solidFill>
              </a:rPr>
              <a:t>Git</a:t>
            </a:r>
            <a:r>
              <a:rPr lang="pt-BR" dirty="0" smtClean="0"/>
              <a:t>(dessa aula). </a:t>
            </a:r>
          </a:p>
          <a:p>
            <a:r>
              <a:rPr lang="pt-BR" dirty="0" smtClean="0"/>
              <a:t>Chamaremos de </a:t>
            </a:r>
            <a:r>
              <a:rPr lang="pt-BR" b="1" dirty="0" err="1" smtClean="0">
                <a:solidFill>
                  <a:srgbClr val="1C5FAD"/>
                </a:solidFill>
              </a:rPr>
              <a:t>rest</a:t>
            </a:r>
            <a:r>
              <a:rPr lang="pt-BR" b="1" dirty="0" smtClean="0">
                <a:solidFill>
                  <a:srgbClr val="1C5FAD"/>
                </a:solidFill>
              </a:rPr>
              <a:t>-server </a:t>
            </a:r>
            <a:r>
              <a:rPr lang="pt-BR" dirty="0" smtClean="0"/>
              <a:t>e a partir da solução existente analisaremos os componentes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966" y="6223645"/>
            <a:ext cx="2224710" cy="35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8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rgbClr val="1C5FAD"/>
                </a:solidFill>
              </a:rPr>
              <a:t>src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 smtClean="0"/>
              <a:t>diretório “</a:t>
            </a:r>
            <a:r>
              <a:rPr lang="pt-BR" dirty="0" err="1" smtClean="0"/>
              <a:t>source</a:t>
            </a:r>
            <a:r>
              <a:rPr lang="pt-BR" dirty="0" smtClean="0"/>
              <a:t>” onde os códigos da aplicação estão armazenados</a:t>
            </a:r>
          </a:p>
          <a:p>
            <a:r>
              <a:rPr lang="pt-BR" b="1" dirty="0" smtClean="0">
                <a:solidFill>
                  <a:srgbClr val="1C5FAD"/>
                </a:solidFill>
              </a:rPr>
              <a:t>middleware </a:t>
            </a:r>
            <a:r>
              <a:rPr lang="pt-BR" dirty="0"/>
              <a:t>diretório </a:t>
            </a:r>
            <a:r>
              <a:rPr lang="pt-BR" dirty="0" smtClean="0"/>
              <a:t>onde o comportamentos entre o serviços e o servidor são armazenados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routes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/>
              <a:t>diretório onde o </a:t>
            </a:r>
            <a:r>
              <a:rPr lang="pt-BR" dirty="0" smtClean="0"/>
              <a:t>mapeamento de rotas está definido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services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/>
              <a:t>diretório onde </a:t>
            </a:r>
            <a:r>
              <a:rPr lang="pt-BR" dirty="0" smtClean="0"/>
              <a:t>os serviços e as regras de negócio estão definidas (novas camadas podem ser criadas)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70" y="4678213"/>
            <a:ext cx="1912789" cy="30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80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1C5FAD"/>
                </a:solidFill>
              </a:rPr>
              <a:t>app.js </a:t>
            </a:r>
            <a:r>
              <a:rPr lang="pt-BR" dirty="0" smtClean="0"/>
              <a:t>configuração da instância do </a:t>
            </a:r>
            <a:r>
              <a:rPr lang="pt-BR" dirty="0" err="1" smtClean="0"/>
              <a:t>express</a:t>
            </a:r>
            <a:endParaRPr lang="pt-BR" dirty="0" smtClean="0"/>
          </a:p>
          <a:p>
            <a:r>
              <a:rPr lang="pt-BR" b="1" dirty="0" smtClean="0">
                <a:solidFill>
                  <a:srgbClr val="1C5FAD"/>
                </a:solidFill>
              </a:rPr>
              <a:t>server.js </a:t>
            </a:r>
            <a:r>
              <a:rPr lang="pt-BR" dirty="0" smtClean="0"/>
              <a:t>ponto de entrada do servidor </a:t>
            </a:r>
            <a:r>
              <a:rPr lang="pt-BR" dirty="0" err="1" smtClean="0"/>
              <a:t>http</a:t>
            </a:r>
            <a:r>
              <a:rPr lang="pt-BR" dirty="0" smtClean="0"/>
              <a:t> e da aplicação</a:t>
            </a:r>
            <a:endParaRPr lang="pt-BR" b="1" dirty="0">
              <a:solidFill>
                <a:srgbClr val="1C5FAD"/>
              </a:solidFill>
            </a:endParaRPr>
          </a:p>
          <a:p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70" y="4678213"/>
            <a:ext cx="1912789" cy="30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45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1C5FAD"/>
                </a:solidFill>
              </a:rPr>
              <a:t>README.md </a:t>
            </a:r>
            <a:r>
              <a:rPr lang="pt-BR" dirty="0" smtClean="0"/>
              <a:t>onde instruções, informações relevantes e direitos autorais são armazenadas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package.json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 smtClean="0"/>
              <a:t>definição de dependências do projeto, scripts</a:t>
            </a:r>
          </a:p>
          <a:p>
            <a:r>
              <a:rPr lang="pt-BR" b="1" dirty="0" err="1" smtClean="0">
                <a:solidFill>
                  <a:srgbClr val="1C5FAD"/>
                </a:solidFill>
              </a:rPr>
              <a:t>package-lock.json</a:t>
            </a:r>
            <a:r>
              <a:rPr lang="pt-BR" b="1" dirty="0" smtClean="0">
                <a:solidFill>
                  <a:srgbClr val="1C5FAD"/>
                </a:solidFill>
              </a:rPr>
              <a:t> </a:t>
            </a:r>
            <a:r>
              <a:rPr lang="pt-BR" dirty="0"/>
              <a:t>definição de dependências do projeto, scripts</a:t>
            </a:r>
            <a:endParaRPr lang="pt-BR" b="1" dirty="0">
              <a:solidFill>
                <a:srgbClr val="1C5FAD"/>
              </a:solidFill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70" y="4678213"/>
            <a:ext cx="1912789" cy="30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5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dirty="0" err="1">
                <a:solidFill>
                  <a:srgbClr val="1C5FAD"/>
                </a:solidFill>
              </a:rPr>
              <a:t>postman-collection</a:t>
            </a:r>
            <a:r>
              <a:rPr lang="pt-BR" b="1" dirty="0">
                <a:solidFill>
                  <a:srgbClr val="1C5FAD"/>
                </a:solidFill>
              </a:rPr>
              <a:t> </a:t>
            </a:r>
            <a:r>
              <a:rPr lang="pt-BR" dirty="0"/>
              <a:t>diretório com coleção de requisições para o </a:t>
            </a:r>
            <a:r>
              <a:rPr lang="pt-BR" dirty="0" err="1"/>
              <a:t>Postman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90" y="5366641"/>
            <a:ext cx="3456384" cy="3185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806" y="5179516"/>
            <a:ext cx="5672583" cy="3923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4789" y="5179516"/>
            <a:ext cx="6404000" cy="38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Web Services – </a:t>
            </a:r>
            <a:r>
              <a:rPr lang="pt-BR" dirty="0" err="1" smtClean="0"/>
              <a:t>RESTful</a:t>
            </a:r>
            <a:r>
              <a:rPr lang="pt-BR" dirty="0" smtClean="0"/>
              <a:t> Server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b="1" u="sng" dirty="0" smtClean="0"/>
              <a:t>Desafio:</a:t>
            </a:r>
            <a:r>
              <a:rPr lang="pt-BR" dirty="0" smtClean="0"/>
              <a:t> </a:t>
            </a:r>
            <a:r>
              <a:rPr lang="pt-BR" dirty="0"/>
              <a:t>U</a:t>
            </a:r>
            <a:r>
              <a:rPr lang="pt-BR" dirty="0" smtClean="0"/>
              <a:t>tilizando essas referências, migre o comportamento de uma das soluções anteriores, incorporando em serviços REST.</a:t>
            </a:r>
          </a:p>
          <a:p>
            <a:r>
              <a:rPr lang="pt-BR" dirty="0" smtClean="0"/>
              <a:t>Crie essa nova funcionalidade em um novo </a:t>
            </a:r>
            <a:r>
              <a:rPr lang="pt-BR" b="1" dirty="0" smtClean="0">
                <a:solidFill>
                  <a:srgbClr val="1C5FAD"/>
                </a:solidFill>
              </a:rPr>
              <a:t>repositório</a:t>
            </a:r>
            <a:r>
              <a:rPr lang="pt-BR" dirty="0" smtClean="0"/>
              <a:t> e adicione o professor como colaborador.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399790" y="5485453"/>
            <a:ext cx="2947535" cy="2947535"/>
            <a:chOff x="4315298" y="6799709"/>
            <a:chExt cx="2947535" cy="29475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298" y="6799709"/>
              <a:ext cx="2947535" cy="2947535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170947" y="9377690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Participe!</a:t>
              </a:r>
              <a:endParaRPr lang="pt-B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412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Trabalho Avaliativo da Disciplina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76" y="3399588"/>
            <a:ext cx="5647581" cy="56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9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Perguntas?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46" y="3127276"/>
            <a:ext cx="5647556" cy="56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45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400" dirty="0" smtClean="0">
                <a:hlinkClick r:id="rId3"/>
              </a:rPr>
              <a:t>fredlaranjo@inatel.br</a:t>
            </a:r>
            <a:r>
              <a:rPr lang="pt-BR" sz="2400" dirty="0" smtClean="0"/>
              <a:t> / </a:t>
            </a:r>
            <a:r>
              <a:rPr lang="pt-BR" sz="2400" dirty="0" smtClean="0">
                <a:hlinkClick r:id="rId4"/>
              </a:rPr>
              <a:t>fredllaranjo@gmail.com</a:t>
            </a:r>
            <a:endParaRPr lang="pt-BR" sz="2400" dirty="0" smtClean="0"/>
          </a:p>
          <a:p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2400" dirty="0" smtClean="0"/>
              <a:t>Bacharel em Sistemas de Informação pela FAI (2013), Especialista em Desenvolvimento de Aplicações para Dispositivos Móveis e Cloud </a:t>
            </a:r>
            <a:r>
              <a:rPr lang="pt-BR" sz="2400" dirty="0" err="1" smtClean="0"/>
              <a:t>Computing</a:t>
            </a:r>
            <a:r>
              <a:rPr lang="pt-BR" sz="2400" dirty="0" smtClean="0"/>
              <a:t> pelo Inatel (2018)</a:t>
            </a:r>
          </a:p>
          <a:p>
            <a:r>
              <a:rPr lang="pt-BR" sz="2000" dirty="0" smtClean="0"/>
              <a:t>Especialista em Sistemas III (Sênior) | Design/Tech/Team </a:t>
            </a:r>
            <a:r>
              <a:rPr lang="pt-BR" sz="2000" dirty="0" err="1" smtClean="0"/>
              <a:t>Leader</a:t>
            </a:r>
            <a:r>
              <a:rPr lang="pt-BR" sz="2000" dirty="0" smtClean="0"/>
              <a:t> | </a:t>
            </a:r>
            <a:r>
              <a:rPr lang="pt-BR" sz="2000" dirty="0" err="1" smtClean="0"/>
              <a:t>Scrum</a:t>
            </a:r>
            <a:r>
              <a:rPr lang="pt-BR" sz="2000" dirty="0" smtClean="0"/>
              <a:t> Master/</a:t>
            </a:r>
            <a:r>
              <a:rPr lang="pt-BR" sz="2000" dirty="0" err="1" smtClean="0"/>
              <a:t>Product</a:t>
            </a:r>
            <a:r>
              <a:rPr lang="pt-BR" sz="2000" dirty="0" smtClean="0"/>
              <a:t> </a:t>
            </a:r>
            <a:r>
              <a:rPr lang="pt-BR" sz="2000" dirty="0" err="1" smtClean="0"/>
              <a:t>Owner</a:t>
            </a:r>
            <a:endParaRPr lang="pt-BR" sz="2000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Frederico Augusto Laranjo Silva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(35) 9 8424-0461</a:t>
            </a:r>
            <a:endParaRPr lang="pt-BR" dirty="0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>
                <a:hlinkClick r:id="rId5"/>
              </a:rPr>
              <a:t>in/</a:t>
            </a:r>
            <a:r>
              <a:rPr lang="pt-BR" dirty="0" err="1">
                <a:hlinkClick r:id="rId5"/>
              </a:rPr>
              <a:t>fredllaranjo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  <a:p>
            <a:endParaRPr lang="pt-BR" sz="2000" dirty="0"/>
          </a:p>
        </p:txBody>
      </p:sp>
      <p:pic>
        <p:nvPicPr>
          <p:cNvPr id="13" name="Picture 2" descr="Foto do perfil de Frederico Augusto (Fred Laranjo) Laranjo Silva">
            <a:extLst>
              <a:ext uri="{FF2B5EF4-FFF2-40B4-BE49-F238E27FC236}">
                <a16:creationId xmlns:a16="http://schemas.microsoft.com/office/drawing/2014/main" id="{527B7A90-13F5-4FA9-9CC3-16DCC296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478" y="1106029"/>
            <a:ext cx="4613535" cy="461353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Para tratar múltiplas requisições e operações as linguagens de programação </a:t>
            </a:r>
            <a:r>
              <a:rPr lang="pt-BR" u="sng" dirty="0" smtClean="0"/>
              <a:t>tradicionais</a:t>
            </a:r>
            <a:r>
              <a:rPr lang="pt-BR" dirty="0" smtClean="0"/>
              <a:t>: </a:t>
            </a:r>
          </a:p>
          <a:p>
            <a:r>
              <a:rPr lang="pt-BR" dirty="0" smtClean="0"/>
              <a:t>Fazem uso de Threads, as quais executam os processos a medida que se tem threads disponíveis.</a:t>
            </a:r>
          </a:p>
          <a:p>
            <a:r>
              <a:rPr lang="pt-BR" dirty="0" smtClean="0"/>
              <a:t>Na ausência de threads a requisição fica aguardando para ser processada. </a:t>
            </a:r>
          </a:p>
          <a:p>
            <a:r>
              <a:rPr lang="pt-BR" dirty="0" smtClean="0"/>
              <a:t>Outra particularidade são as operações de leitura e escrita que são bloqueantes.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906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  <p:pic>
        <p:nvPicPr>
          <p:cNvPr id="5" name="Picture 4" descr="Avat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686" y="8401960"/>
            <a:ext cx="610609" cy="61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50" y="3847913"/>
            <a:ext cx="6785201" cy="409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951" y="3391010"/>
            <a:ext cx="1787233" cy="13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943" y="4907411"/>
            <a:ext cx="1253250" cy="75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318" y="5835334"/>
            <a:ext cx="1012500" cy="12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5818" y="7244460"/>
            <a:ext cx="1157500" cy="11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9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691706" y="2335188"/>
            <a:ext cx="15868323" cy="1064400"/>
          </a:xfrm>
        </p:spPr>
        <p:txBody>
          <a:bodyPr/>
          <a:lstStyle/>
          <a:p>
            <a:r>
              <a:rPr lang="pt-BR" dirty="0" smtClean="0"/>
              <a:t>Node.js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O Node.js é single-thread.</a:t>
            </a:r>
          </a:p>
          <a:p>
            <a:pPr marL="0" indent="0">
              <a:buNone/>
            </a:pPr>
            <a:r>
              <a:rPr lang="pt-BR" dirty="0" smtClean="0"/>
              <a:t>“Mas isso significa que ele vai executar uma operação e enquanto isso as demais vão ficar esperando?”</a:t>
            </a:r>
          </a:p>
          <a:p>
            <a:pPr marL="0" indent="0">
              <a:buNone/>
            </a:pPr>
            <a:r>
              <a:rPr lang="pt-BR" dirty="0" smtClean="0"/>
              <a:t>Felizmente não, ele é assíncrono e utiliza do </a:t>
            </a:r>
            <a:r>
              <a:rPr lang="pt-BR" dirty="0" err="1" smtClean="0"/>
              <a:t>Event</a:t>
            </a:r>
            <a:r>
              <a:rPr lang="pt-BR" dirty="0" smtClean="0"/>
              <a:t> Loop para tratar as requisições e devolver suas </a:t>
            </a:r>
            <a:r>
              <a:rPr lang="pt-BR" dirty="0" err="1" smtClean="0"/>
              <a:t>callbacks</a:t>
            </a:r>
            <a:r>
              <a:rPr lang="pt-BR" dirty="0" smtClean="0"/>
              <a:t> com o resultado do processamento.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2000" dirty="0"/>
              <a:t>DM124 – Desenvolvimento de Web Services com segurança sob a plataforma Node.js</a:t>
            </a:r>
          </a:p>
        </p:txBody>
      </p:sp>
    </p:spTree>
    <p:extLst>
      <p:ext uri="{BB962C8B-B14F-4D97-AF65-F5344CB8AC3E}">
        <p14:creationId xmlns:p14="http://schemas.microsoft.com/office/powerpoint/2010/main" val="23821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</TotalTime>
  <Words>2870</Words>
  <Application>Microsoft Office PowerPoint</Application>
  <PresentationFormat>Custom</PresentationFormat>
  <Paragraphs>512</Paragraphs>
  <Slides>68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 Rounded MT Bold</vt:lpstr>
      <vt:lpstr>Asap</vt:lpstr>
      <vt:lpstr>Calibri</vt:lpstr>
      <vt:lpstr>Consolas</vt:lpstr>
      <vt:lpstr>Roboto 3</vt:lpstr>
      <vt:lpstr>Wingdings</vt:lpstr>
      <vt:lpstr>Tema do Office</vt:lpstr>
      <vt:lpstr>Desenvolvimento de Web Services com segurança sob plataforma Node.js</vt:lpstr>
      <vt:lpstr>Aula 1 (28/08/2021)</vt:lpstr>
      <vt:lpstr>Conhecendo os alunos </vt:lpstr>
      <vt:lpstr>Ambiente de desenvolvimento</vt:lpstr>
      <vt:lpstr>Node.js</vt:lpstr>
      <vt:lpstr>Node.js</vt:lpstr>
      <vt:lpstr>Node.js</vt:lpstr>
      <vt:lpstr>Node.js</vt:lpstr>
      <vt:lpstr>Node.js</vt:lpstr>
      <vt:lpstr>Node.js</vt:lpstr>
      <vt:lpstr>Node.js</vt:lpstr>
      <vt:lpstr>Node.js</vt:lpstr>
      <vt:lpstr>Node.js</vt:lpstr>
      <vt:lpstr>Node.js</vt:lpstr>
      <vt:lpstr>JavaScript Básico</vt:lpstr>
      <vt:lpstr>JavaScript Básico</vt:lpstr>
      <vt:lpstr>JavaScript Básico</vt:lpstr>
      <vt:lpstr>JavaScript Básico</vt:lpstr>
      <vt:lpstr>Debug</vt:lpstr>
      <vt:lpstr>JavaScript Básico</vt:lpstr>
      <vt:lpstr>JavaScript Básico</vt:lpstr>
      <vt:lpstr>JavaScript Básico</vt:lpstr>
      <vt:lpstr>Git</vt:lpstr>
      <vt:lpstr>Git</vt:lpstr>
      <vt:lpstr>Git</vt:lpstr>
      <vt:lpstr>Git</vt:lpstr>
      <vt:lpstr>GitHub</vt:lpstr>
      <vt:lpstr>GitHub</vt:lpstr>
      <vt:lpstr>GitHub</vt:lpstr>
      <vt:lpstr>JavaScript Básico</vt:lpstr>
      <vt:lpstr>Debug</vt:lpstr>
      <vt:lpstr>JavaScript Básico</vt:lpstr>
      <vt:lpstr>JavaScript Básico</vt:lpstr>
      <vt:lpstr>JavaScript Assíncrono</vt:lpstr>
      <vt:lpstr>JavaScript Assíncrono</vt:lpstr>
      <vt:lpstr>JavaScript Assíncrono</vt:lpstr>
      <vt:lpstr>JavaScript Assíncrono</vt:lpstr>
      <vt:lpstr>JavaScript Assíncrono</vt:lpstr>
      <vt:lpstr>JavaScript Assíncrono</vt:lpstr>
      <vt:lpstr>JavaScript Assíncrono</vt:lpstr>
      <vt:lpstr>JavaScript Assíncrono</vt:lpstr>
      <vt:lpstr>Dependências</vt:lpstr>
      <vt:lpstr>Dependências</vt:lpstr>
      <vt:lpstr>Dependências</vt:lpstr>
      <vt:lpstr>Dependências</vt:lpstr>
      <vt:lpstr>Dependências</vt:lpstr>
      <vt:lpstr>Dependências</vt:lpstr>
      <vt:lpstr>Dependências</vt:lpstr>
      <vt:lpstr>Segurança</vt:lpstr>
      <vt:lpstr>Segurança</vt:lpstr>
      <vt:lpstr>Web Services</vt:lpstr>
      <vt:lpstr>Web Services</vt:lpstr>
      <vt:lpstr>Web Services</vt:lpstr>
      <vt:lpstr>Web Services</vt:lpstr>
      <vt:lpstr>Web Services - REST</vt:lpstr>
      <vt:lpstr>Web Services - RESTful API</vt:lpstr>
      <vt:lpstr>Web Services – HTTP Server</vt:lpstr>
      <vt:lpstr>Web Services – HTTP Server</vt:lpstr>
      <vt:lpstr>Debug</vt:lpstr>
      <vt:lpstr>Web Services – RESTful Server</vt:lpstr>
      <vt:lpstr>Web Services – RESTful Server</vt:lpstr>
      <vt:lpstr>Web Services – RESTful Server</vt:lpstr>
      <vt:lpstr>Web Services – RESTful Server</vt:lpstr>
      <vt:lpstr>Web Services – RESTful Server</vt:lpstr>
      <vt:lpstr>Web Services – RESTful Server</vt:lpstr>
      <vt:lpstr>Trabalho Avaliativo da Disciplina</vt:lpstr>
      <vt:lpstr>Perguntas?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Ellen Patricia da Silva Mira</dc:creator>
  <cp:lastModifiedBy>Frederico Augusto Laranjo Silva</cp:lastModifiedBy>
  <cp:revision>156</cp:revision>
  <dcterms:created xsi:type="dcterms:W3CDTF">2020-07-20T19:10:49Z</dcterms:created>
  <dcterms:modified xsi:type="dcterms:W3CDTF">2021-09-18T03:37:31Z</dcterms:modified>
</cp:coreProperties>
</file>